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Montserrat Black"/>
      <p:bold r:id="rId22"/>
      <p:boldItalic r:id="rId23"/>
    </p:embeddedFont>
    <p:embeddedFont>
      <p:font typeface="Montserrat"/>
      <p:regular r:id="rId24"/>
      <p:bold r:id="rId25"/>
      <p:italic r:id="rId26"/>
      <p:boldItalic r:id="rId27"/>
    </p:embeddedFont>
    <p:embeddedFont>
      <p:font typeface="Montserrat ExtraBold"/>
      <p:bold r:id="rId28"/>
      <p:boldItalic r:id="rId29"/>
    </p:embeddedFont>
    <p:embeddedFont>
      <p:font typeface="Roboto Mon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MontserratBlack-bold.fntdata"/><Relationship Id="rId21" Type="http://schemas.openxmlformats.org/officeDocument/2006/relationships/slide" Target="slides/slide17.xml"/><Relationship Id="rId24" Type="http://schemas.openxmlformats.org/officeDocument/2006/relationships/font" Target="fonts/Montserrat-regular.fntdata"/><Relationship Id="rId23" Type="http://schemas.openxmlformats.org/officeDocument/2006/relationships/font" Target="fonts/MontserratBlack-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MontserratExtraBold-bold.fntdata"/><Relationship Id="rId27" Type="http://schemas.openxmlformats.org/officeDocument/2006/relationships/font" Target="fonts/Montserrat-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ExtraBold-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Mono-bold.fntdata"/><Relationship Id="rId30" Type="http://schemas.openxmlformats.org/officeDocument/2006/relationships/font" Target="fonts/RobotoMono-regular.fntdata"/><Relationship Id="rId11" Type="http://schemas.openxmlformats.org/officeDocument/2006/relationships/slide" Target="slides/slide7.xml"/><Relationship Id="rId33" Type="http://schemas.openxmlformats.org/officeDocument/2006/relationships/font" Target="fonts/RobotoMono-boldItalic.fntdata"/><Relationship Id="rId10" Type="http://schemas.openxmlformats.org/officeDocument/2006/relationships/slide" Target="slides/slide6.xml"/><Relationship Id="rId32" Type="http://schemas.openxmlformats.org/officeDocument/2006/relationships/font" Target="fonts/RobotoMono-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3.jpg>
</file>

<file path=ppt/media/image30.jpg>
</file>

<file path=ppt/media/image31.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sme4_V2Lys6oqCijptkrlIUOhpev1yzqzwQRctf-Iuk/edit?usp=sharing"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ythontutor.com/javascript.html#mode=edit"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65ef4b6a81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65ef4b6a81_0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277050f07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277050f07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1238e70ae6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1238e70ae6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277050f07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277050f07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277050f07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277050f07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277050f07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277050f07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277050f07c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277050f07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2478ac030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2478ac030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Ejercicios: </a:t>
            </a:r>
            <a:r>
              <a:rPr lang="en" u="sng">
                <a:solidFill>
                  <a:schemeClr val="hlink"/>
                </a:solidFill>
                <a:hlinkClick r:id="rId2"/>
              </a:rPr>
              <a:t>https://docs.google.com/document/d/1sme4_V2Lys6oqCijptkrlIUOhpev1yzqzwQRctf-Iuk/edit?usp=sharing</a:t>
            </a:r>
            <a:r>
              <a:rPr lang="en"/>
              <a:t>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edffeaf464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edffeaf464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1238e70ae6_1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1238e70ae6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1238e70ae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1238e70ae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1238e70ae6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1238e70ae6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Aqui poner el nombre de los titulos para ya pasar a la frase catchy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1238e70ae6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1238e70ae6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Aqui poner el nombre de los titulos para ya pasar a la frase catchy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1238e70ae6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1238e70ae6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Prueba de escritorio: </a:t>
            </a:r>
            <a:r>
              <a:rPr lang="en" u="sng">
                <a:solidFill>
                  <a:schemeClr val="hlink"/>
                </a:solidFill>
                <a:hlinkClick r:id="rId2"/>
              </a:rPr>
              <a:t>https://pythontutor.com/javascript.html#mode=edit</a:t>
            </a:r>
            <a:r>
              <a:rPr lang="en"/>
              <a: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1238e70ae6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1238e70ae6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1238e70ae6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1238e70ae6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Aqui poner el nombre de los titulos para ya pasar a la frase catchy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2e526a97a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2e526a97a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Aqui poner el nombre de los titulos para ya pasar a la frase catchy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3.jpg"/><Relationship Id="rId5" Type="http://schemas.openxmlformats.org/officeDocument/2006/relationships/image" Target="../media/image8.png"/><Relationship Id="rId6"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31.png"/><Relationship Id="rId5" Type="http://schemas.openxmlformats.org/officeDocument/2006/relationships/image" Target="../media/image18.png"/><Relationship Id="rId6"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31.png"/><Relationship Id="rId5" Type="http://schemas.openxmlformats.org/officeDocument/2006/relationships/image" Target="../media/image18.png"/><Relationship Id="rId6"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31.png"/><Relationship Id="rId5" Type="http://schemas.openxmlformats.org/officeDocument/2006/relationships/image" Target="../media/image18.png"/><Relationship Id="rId6"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31.png"/><Relationship Id="rId5" Type="http://schemas.openxmlformats.org/officeDocument/2006/relationships/image" Target="../media/image18.png"/><Relationship Id="rId6"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31.png"/><Relationship Id="rId5" Type="http://schemas.openxmlformats.org/officeDocument/2006/relationships/image" Target="../media/image18.png"/><Relationship Id="rId6"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0.jpg"/><Relationship Id="rId4" Type="http://schemas.openxmlformats.org/officeDocument/2006/relationships/image" Target="../media/image23.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0.jp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5.png"/><Relationship Id="rId5" Type="http://schemas.openxmlformats.org/officeDocument/2006/relationships/image" Target="../media/image9.png"/><Relationship Id="rId6" Type="http://schemas.openxmlformats.org/officeDocument/2006/relationships/image" Target="../media/image18.png"/><Relationship Id="rId7"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8.png"/><Relationship Id="rId4" Type="http://schemas.openxmlformats.org/officeDocument/2006/relationships/image" Target="../media/image5.png"/><Relationship Id="rId5"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6.png"/><Relationship Id="rId4" Type="http://schemas.openxmlformats.org/officeDocument/2006/relationships/image" Target="../media/image5.png"/><Relationship Id="rId5" Type="http://schemas.openxmlformats.org/officeDocument/2006/relationships/image" Target="../media/image13.png"/><Relationship Id="rId6"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8.png"/><Relationship Id="rId4" Type="http://schemas.openxmlformats.org/officeDocument/2006/relationships/image" Target="../media/image5.png"/><Relationship Id="rId5" Type="http://schemas.openxmlformats.org/officeDocument/2006/relationships/image" Target="../media/image13.png"/><Relationship Id="rId6"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8.png"/><Relationship Id="rId5" Type="http://schemas.openxmlformats.org/officeDocument/2006/relationships/image" Target="../media/image27.png"/><Relationship Id="rId6"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16.png"/><Relationship Id="rId6"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40815" l="12047" r="12039" t="40815"/>
          <a:stretch/>
        </p:blipFill>
        <p:spPr>
          <a:xfrm>
            <a:off x="449725" y="305650"/>
            <a:ext cx="539401" cy="130528"/>
          </a:xfrm>
          <a:prstGeom prst="rect">
            <a:avLst/>
          </a:prstGeom>
          <a:noFill/>
          <a:ln>
            <a:noFill/>
          </a:ln>
        </p:spPr>
      </p:pic>
      <p:pic>
        <p:nvPicPr>
          <p:cNvPr id="55" name="Google Shape;55;p13"/>
          <p:cNvPicPr preferRelativeResize="0"/>
          <p:nvPr/>
        </p:nvPicPr>
        <p:blipFill rotWithShape="1">
          <a:blip r:embed="rId4">
            <a:alphaModFix/>
          </a:blip>
          <a:srcRect b="2764" l="22055" r="57672" t="4480"/>
          <a:stretch/>
        </p:blipFill>
        <p:spPr>
          <a:xfrm>
            <a:off x="6918350" y="0"/>
            <a:ext cx="1686249" cy="5143500"/>
          </a:xfrm>
          <a:prstGeom prst="rect">
            <a:avLst/>
          </a:prstGeom>
          <a:noFill/>
          <a:ln>
            <a:noFill/>
          </a:ln>
        </p:spPr>
      </p:pic>
      <p:pic>
        <p:nvPicPr>
          <p:cNvPr id="56" name="Google Shape;56;p13"/>
          <p:cNvPicPr preferRelativeResize="0"/>
          <p:nvPr/>
        </p:nvPicPr>
        <p:blipFill rotWithShape="1">
          <a:blip r:embed="rId5">
            <a:alphaModFix/>
          </a:blip>
          <a:srcRect b="2764" l="42328" r="51186" t="4480"/>
          <a:stretch/>
        </p:blipFill>
        <p:spPr>
          <a:xfrm>
            <a:off x="8604600" y="0"/>
            <a:ext cx="539400" cy="5143500"/>
          </a:xfrm>
          <a:prstGeom prst="rect">
            <a:avLst/>
          </a:prstGeom>
          <a:noFill/>
          <a:ln>
            <a:noFill/>
          </a:ln>
        </p:spPr>
      </p:pic>
      <p:sp>
        <p:nvSpPr>
          <p:cNvPr id="57" name="Google Shape;57;p13"/>
          <p:cNvSpPr/>
          <p:nvPr/>
        </p:nvSpPr>
        <p:spPr>
          <a:xfrm>
            <a:off x="1133675" y="2351600"/>
            <a:ext cx="4048200" cy="376800"/>
          </a:xfrm>
          <a:prstGeom prst="rect">
            <a:avLst/>
          </a:prstGeom>
          <a:solidFill>
            <a:srgbClr val="FF85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latin typeface="Montserrat ExtraBold"/>
                <a:ea typeface="Montserrat ExtraBold"/>
                <a:cs typeface="Montserrat ExtraBold"/>
                <a:sym typeface="Montserrat ExtraBold"/>
              </a:rPr>
              <a:t>Repaso: Arreglos</a:t>
            </a:r>
            <a:endParaRPr sz="1700">
              <a:latin typeface="Montserrat ExtraBold"/>
              <a:ea typeface="Montserrat ExtraBold"/>
              <a:cs typeface="Montserrat ExtraBold"/>
              <a:sym typeface="Montserrat ExtraBold"/>
            </a:endParaRPr>
          </a:p>
        </p:txBody>
      </p:sp>
      <p:pic>
        <p:nvPicPr>
          <p:cNvPr id="58" name="Google Shape;58;p13"/>
          <p:cNvPicPr preferRelativeResize="0"/>
          <p:nvPr/>
        </p:nvPicPr>
        <p:blipFill rotWithShape="1">
          <a:blip r:embed="rId6">
            <a:alphaModFix/>
          </a:blip>
          <a:srcRect b="0" l="0" r="0" t="0"/>
          <a:stretch/>
        </p:blipFill>
        <p:spPr>
          <a:xfrm rot="1091539">
            <a:off x="6424450" y="3588826"/>
            <a:ext cx="1047074" cy="1047051"/>
          </a:xfrm>
          <a:prstGeom prst="rect">
            <a:avLst/>
          </a:prstGeom>
          <a:noFill/>
          <a:ln>
            <a:noFill/>
          </a:ln>
        </p:spPr>
      </p:pic>
      <p:sp>
        <p:nvSpPr>
          <p:cNvPr id="59" name="Google Shape;59;p13"/>
          <p:cNvSpPr txBox="1"/>
          <p:nvPr/>
        </p:nvSpPr>
        <p:spPr>
          <a:xfrm>
            <a:off x="1013875" y="1063972"/>
            <a:ext cx="5057700" cy="1206300"/>
          </a:xfrm>
          <a:prstGeom prst="rect">
            <a:avLst/>
          </a:prstGeom>
          <a:noFill/>
          <a:ln>
            <a:noFill/>
          </a:ln>
        </p:spPr>
        <p:txBody>
          <a:bodyPr anchorCtr="0" anchor="t" bIns="91425" lIns="91425" spcFirstLastPara="1" rIns="91425" wrap="square" tIns="91425">
            <a:noAutofit/>
          </a:bodyPr>
          <a:lstStyle/>
          <a:p>
            <a:pPr indent="0" lvl="0" marL="0" rtl="0" algn="l">
              <a:lnSpc>
                <a:spcPct val="70000"/>
              </a:lnSpc>
              <a:spcBef>
                <a:spcPts val="0"/>
              </a:spcBef>
              <a:spcAft>
                <a:spcPts val="1200"/>
              </a:spcAft>
              <a:buNone/>
            </a:pPr>
            <a:r>
              <a:rPr lang="en" sz="5000">
                <a:solidFill>
                  <a:srgbClr val="FFFFFF"/>
                </a:solidFill>
                <a:latin typeface="Montserrat Black"/>
                <a:ea typeface="Montserrat Black"/>
                <a:cs typeface="Montserrat Black"/>
                <a:sym typeface="Montserrat Black"/>
              </a:rPr>
              <a:t>Clase 2</a:t>
            </a:r>
            <a:endParaRPr sz="5000">
              <a:solidFill>
                <a:srgbClr val="FFFFFF"/>
              </a:solidFill>
              <a:latin typeface="Montserrat Black"/>
              <a:ea typeface="Montserrat Black"/>
              <a:cs typeface="Montserrat Black"/>
              <a:sym typeface="Montserrat Black"/>
            </a:endParaRPr>
          </a:p>
        </p:txBody>
      </p:sp>
      <p:sp>
        <p:nvSpPr>
          <p:cNvPr id="60" name="Google Shape;60;p13"/>
          <p:cNvSpPr txBox="1"/>
          <p:nvPr/>
        </p:nvSpPr>
        <p:spPr>
          <a:xfrm>
            <a:off x="1013876" y="3182650"/>
            <a:ext cx="3705600" cy="4926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 sz="2000">
                <a:solidFill>
                  <a:srgbClr val="FFFFFF"/>
                </a:solidFill>
                <a:latin typeface="Montserrat ExtraBold"/>
                <a:ea typeface="Montserrat ExtraBold"/>
                <a:cs typeface="Montserrat ExtraBold"/>
                <a:sym typeface="Montserrat ExtraBold"/>
              </a:rPr>
              <a:t>Comenzamos</a:t>
            </a:r>
            <a:r>
              <a:rPr lang="en" sz="2000">
                <a:solidFill>
                  <a:srgbClr val="FFFFFF"/>
                </a:solidFill>
                <a:latin typeface="Montserrat ExtraBold"/>
                <a:ea typeface="Montserrat ExtraBold"/>
                <a:cs typeface="Montserrat ExtraBold"/>
                <a:sym typeface="Montserrat ExtraBold"/>
              </a:rPr>
              <a:t> en 10 min</a:t>
            </a:r>
            <a:endParaRPr sz="1800">
              <a:solidFill>
                <a:srgbClr val="FFFFFF"/>
              </a:solidFill>
            </a:endParaRPr>
          </a:p>
        </p:txBody>
      </p:sp>
      <p:sp>
        <p:nvSpPr>
          <p:cNvPr id="61" name="Google Shape;61;p13"/>
          <p:cNvSpPr txBox="1"/>
          <p:nvPr/>
        </p:nvSpPr>
        <p:spPr>
          <a:xfrm>
            <a:off x="1013876" y="3578500"/>
            <a:ext cx="3705600" cy="3693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 sz="1200">
                <a:solidFill>
                  <a:srgbClr val="FFFFFF"/>
                </a:solidFill>
                <a:latin typeface="Montserrat"/>
                <a:ea typeface="Montserrat"/>
                <a:cs typeface="Montserrat"/>
                <a:sym typeface="Montserrat"/>
              </a:rPr>
              <a:t>6</a:t>
            </a:r>
            <a:r>
              <a:rPr lang="en" sz="1200">
                <a:solidFill>
                  <a:srgbClr val="FFFFFF"/>
                </a:solidFill>
                <a:latin typeface="Montserrat"/>
                <a:ea typeface="Montserrat"/>
                <a:cs typeface="Montserrat"/>
                <a:sym typeface="Montserrat"/>
              </a:rPr>
              <a:t>:40pm (hora CDMX)</a:t>
            </a:r>
            <a:endParaRPr sz="10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158" name="Shape 158"/>
        <p:cNvGrpSpPr/>
        <p:nvPr/>
      </p:nvGrpSpPr>
      <p:grpSpPr>
        <a:xfrm>
          <a:off x="0" y="0"/>
          <a:ext cx="0" cy="0"/>
          <a:chOff x="0" y="0"/>
          <a:chExt cx="0" cy="0"/>
        </a:xfrm>
      </p:grpSpPr>
      <p:sp>
        <p:nvSpPr>
          <p:cNvPr id="159" name="Google Shape;159;p22"/>
          <p:cNvSpPr txBox="1"/>
          <p:nvPr/>
        </p:nvSpPr>
        <p:spPr>
          <a:xfrm>
            <a:off x="640452" y="292935"/>
            <a:ext cx="58170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Metodos</a:t>
            </a:r>
            <a:endParaRPr sz="1800">
              <a:solidFill>
                <a:schemeClr val="lt1"/>
              </a:solidFill>
            </a:endParaRPr>
          </a:p>
        </p:txBody>
      </p:sp>
      <p:cxnSp>
        <p:nvCxnSpPr>
          <p:cNvPr id="160" name="Google Shape;160;p22"/>
          <p:cNvCxnSpPr/>
          <p:nvPr/>
        </p:nvCxnSpPr>
        <p:spPr>
          <a:xfrm>
            <a:off x="569152" y="387559"/>
            <a:ext cx="0" cy="228300"/>
          </a:xfrm>
          <a:prstGeom prst="straightConnector1">
            <a:avLst/>
          </a:prstGeom>
          <a:noFill/>
          <a:ln cap="flat" cmpd="sng" w="38100">
            <a:solidFill>
              <a:srgbClr val="6BD980"/>
            </a:solidFill>
            <a:prstDash val="solid"/>
            <a:round/>
            <a:headEnd len="med" w="med" type="none"/>
            <a:tailEnd len="med" w="med" type="none"/>
          </a:ln>
        </p:spPr>
      </p:cxnSp>
      <p:cxnSp>
        <p:nvCxnSpPr>
          <p:cNvPr id="161" name="Google Shape;161;p22"/>
          <p:cNvCxnSpPr/>
          <p:nvPr/>
        </p:nvCxnSpPr>
        <p:spPr>
          <a:xfrm>
            <a:off x="569152" y="387559"/>
            <a:ext cx="0" cy="228300"/>
          </a:xfrm>
          <a:prstGeom prst="straightConnector1">
            <a:avLst/>
          </a:prstGeom>
          <a:noFill/>
          <a:ln cap="flat" cmpd="sng" w="38100">
            <a:solidFill>
              <a:srgbClr val="FF8502"/>
            </a:solidFill>
            <a:prstDash val="solid"/>
            <a:round/>
            <a:headEnd len="med" w="med" type="none"/>
            <a:tailEnd len="med" w="med" type="none"/>
          </a:ln>
        </p:spPr>
      </p:cxnSp>
      <p:pic>
        <p:nvPicPr>
          <p:cNvPr id="162" name="Google Shape;162;p22"/>
          <p:cNvPicPr preferRelativeResize="0"/>
          <p:nvPr/>
        </p:nvPicPr>
        <p:blipFill>
          <a:blip r:embed="rId3">
            <a:alphaModFix/>
          </a:blip>
          <a:stretch>
            <a:fillRect/>
          </a:stretch>
        </p:blipFill>
        <p:spPr>
          <a:xfrm>
            <a:off x="4083675" y="701535"/>
            <a:ext cx="4744561" cy="4137166"/>
          </a:xfrm>
          <a:prstGeom prst="rect">
            <a:avLst/>
          </a:prstGeom>
          <a:noFill/>
          <a:ln>
            <a:noFill/>
          </a:ln>
        </p:spPr>
      </p:pic>
      <p:sp>
        <p:nvSpPr>
          <p:cNvPr id="163" name="Google Shape;163;p22"/>
          <p:cNvSpPr txBox="1"/>
          <p:nvPr/>
        </p:nvSpPr>
        <p:spPr>
          <a:xfrm>
            <a:off x="569150" y="615850"/>
            <a:ext cx="3017700" cy="2223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b="1" lang="en" sz="1000">
                <a:solidFill>
                  <a:schemeClr val="accent1"/>
                </a:solidFill>
                <a:latin typeface="Montserrat"/>
                <a:ea typeface="Montserrat"/>
                <a:cs typeface="Montserrat"/>
                <a:sym typeface="Montserrat"/>
              </a:rPr>
              <a:t>¿Los métodos y las funciones son lo mismo?</a:t>
            </a:r>
            <a:endParaRPr b="1" sz="1000">
              <a:solidFill>
                <a:schemeClr val="accent1"/>
              </a:solidFill>
              <a:latin typeface="Montserrat"/>
              <a:ea typeface="Montserrat"/>
              <a:cs typeface="Montserrat"/>
              <a:sym typeface="Montserrat"/>
            </a:endParaRPr>
          </a:p>
          <a:p>
            <a:pPr indent="0" lvl="0" marL="0" rtl="0" algn="just">
              <a:lnSpc>
                <a:spcPct val="115000"/>
              </a:lnSpc>
              <a:spcBef>
                <a:spcPts val="1200"/>
              </a:spcBef>
              <a:spcAft>
                <a:spcPts val="0"/>
              </a:spcAft>
              <a:buNone/>
            </a:pPr>
            <a:r>
              <a:rPr b="1" lang="en" sz="1000">
                <a:solidFill>
                  <a:schemeClr val="lt1"/>
                </a:solidFill>
                <a:latin typeface="Montserrat"/>
                <a:ea typeface="Montserrat"/>
                <a:cs typeface="Montserrat"/>
                <a:sym typeface="Montserrat"/>
              </a:rPr>
              <a:t>Entonces, la diferencia clave es:</a:t>
            </a:r>
            <a:endParaRPr b="1" sz="1000">
              <a:solidFill>
                <a:schemeClr val="lt1"/>
              </a:solidFill>
              <a:latin typeface="Montserrat"/>
              <a:ea typeface="Montserrat"/>
              <a:cs typeface="Montserrat"/>
              <a:sym typeface="Montserrat"/>
            </a:endParaRPr>
          </a:p>
          <a:p>
            <a:pPr indent="0" lvl="0" marL="0" rtl="0" algn="just">
              <a:lnSpc>
                <a:spcPct val="115000"/>
              </a:lnSpc>
              <a:spcBef>
                <a:spcPts val="1200"/>
              </a:spcBef>
              <a:spcAft>
                <a:spcPts val="0"/>
              </a:spcAft>
              <a:buNone/>
            </a:pPr>
            <a:r>
              <a:rPr b="1" lang="en" sz="1000">
                <a:solidFill>
                  <a:srgbClr val="EB5600"/>
                </a:solidFill>
                <a:latin typeface="Montserrat"/>
                <a:ea typeface="Montserrat"/>
                <a:cs typeface="Montserrat"/>
                <a:sym typeface="Montserrat"/>
              </a:rPr>
              <a:t>Función:</a:t>
            </a:r>
            <a:r>
              <a:rPr b="1" lang="en" sz="1000">
                <a:solidFill>
                  <a:schemeClr val="lt1"/>
                </a:solidFill>
                <a:latin typeface="Montserrat"/>
                <a:ea typeface="Montserrat"/>
                <a:cs typeface="Montserrat"/>
                <a:sym typeface="Montserrat"/>
              </a:rPr>
              <a:t> Es como una herramienta independiente que puedes usar en diferentes situaciones.</a:t>
            </a:r>
            <a:endParaRPr b="1" sz="1000">
              <a:solidFill>
                <a:schemeClr val="lt1"/>
              </a:solidFill>
              <a:latin typeface="Montserrat"/>
              <a:ea typeface="Montserrat"/>
              <a:cs typeface="Montserrat"/>
              <a:sym typeface="Montserrat"/>
            </a:endParaRPr>
          </a:p>
          <a:p>
            <a:pPr indent="0" lvl="0" marL="0" rtl="0" algn="just">
              <a:lnSpc>
                <a:spcPct val="115000"/>
              </a:lnSpc>
              <a:spcBef>
                <a:spcPts val="1200"/>
              </a:spcBef>
              <a:spcAft>
                <a:spcPts val="0"/>
              </a:spcAft>
              <a:buNone/>
            </a:pPr>
            <a:r>
              <a:rPr b="1" lang="en" sz="1000">
                <a:solidFill>
                  <a:srgbClr val="188038"/>
                </a:solidFill>
                <a:latin typeface="Montserrat"/>
                <a:ea typeface="Montserrat"/>
                <a:cs typeface="Montserrat"/>
                <a:sym typeface="Montserrat"/>
              </a:rPr>
              <a:t>Método:</a:t>
            </a:r>
            <a:r>
              <a:rPr b="1" lang="en" sz="1000">
                <a:solidFill>
                  <a:schemeClr val="lt1"/>
                </a:solidFill>
                <a:latin typeface="Montserrat"/>
                <a:ea typeface="Montserrat"/>
                <a:cs typeface="Montserrat"/>
                <a:sym typeface="Montserrat"/>
              </a:rPr>
              <a:t> Es como una función que está integrada en un objeto específico y solo se puede usar con ese objeto.</a:t>
            </a:r>
            <a:endParaRPr b="1" sz="1000">
              <a:solidFill>
                <a:schemeClr val="lt1"/>
              </a:solidFill>
              <a:latin typeface="Montserrat"/>
              <a:ea typeface="Montserrat"/>
              <a:cs typeface="Montserrat"/>
              <a:sym typeface="Montserrat"/>
            </a:endParaRPr>
          </a:p>
          <a:p>
            <a:pPr indent="0" lvl="0" marL="0" rtl="0" algn="just">
              <a:lnSpc>
                <a:spcPct val="115000"/>
              </a:lnSpc>
              <a:spcBef>
                <a:spcPts val="1200"/>
              </a:spcBef>
              <a:spcAft>
                <a:spcPts val="0"/>
              </a:spcAft>
              <a:buNone/>
            </a:pPr>
            <a:r>
              <a:t/>
            </a:r>
            <a:endParaRPr b="1" sz="1000">
              <a:solidFill>
                <a:schemeClr val="lt1"/>
              </a:solidFill>
              <a:latin typeface="Montserrat"/>
              <a:ea typeface="Montserrat"/>
              <a:cs typeface="Montserrat"/>
              <a:sym typeface="Montserrat"/>
            </a:endParaRPr>
          </a:p>
          <a:p>
            <a:pPr indent="0" lvl="0" marL="0" rtl="0" algn="just">
              <a:lnSpc>
                <a:spcPct val="115000"/>
              </a:lnSpc>
              <a:spcBef>
                <a:spcPts val="1200"/>
              </a:spcBef>
              <a:spcAft>
                <a:spcPts val="0"/>
              </a:spcAft>
              <a:buNone/>
            </a:pPr>
            <a:r>
              <a:rPr b="1" lang="en" sz="1100">
                <a:solidFill>
                  <a:schemeClr val="dk1"/>
                </a:solidFill>
                <a:highlight>
                  <a:srgbClr val="6BD980"/>
                </a:highlight>
              </a:rPr>
              <a:t>Los método están asociado al objeto </a:t>
            </a:r>
            <a:r>
              <a:rPr b="1" lang="en" sz="1100">
                <a:solidFill>
                  <a:srgbClr val="188038"/>
                </a:solidFill>
                <a:highlight>
                  <a:srgbClr val="6BD980"/>
                </a:highlight>
                <a:latin typeface="Roboto Mono"/>
                <a:ea typeface="Roboto Mono"/>
                <a:cs typeface="Roboto Mono"/>
                <a:sym typeface="Roboto Mono"/>
              </a:rPr>
              <a:t>Array</a:t>
            </a:r>
            <a:r>
              <a:rPr b="1" lang="en" sz="1100">
                <a:solidFill>
                  <a:schemeClr val="dk1"/>
                </a:solidFill>
                <a:highlight>
                  <a:srgbClr val="6BD980"/>
                </a:highlight>
              </a:rPr>
              <a:t> (el objeto que representa a los arreglos en JavaScript).</a:t>
            </a:r>
            <a:endParaRPr b="1" sz="1000">
              <a:solidFill>
                <a:schemeClr val="lt1"/>
              </a:solidFill>
              <a:highlight>
                <a:srgbClr val="6BD980"/>
              </a:highlight>
              <a:latin typeface="Montserrat"/>
              <a:ea typeface="Montserrat"/>
              <a:cs typeface="Montserrat"/>
              <a:sym typeface="Montserrat"/>
            </a:endParaRPr>
          </a:p>
          <a:p>
            <a:pPr indent="0" lvl="0" marL="0" rtl="0" algn="just">
              <a:spcBef>
                <a:spcPts val="1200"/>
              </a:spcBef>
              <a:spcAft>
                <a:spcPts val="0"/>
              </a:spcAft>
              <a:buNone/>
            </a:pPr>
            <a:r>
              <a:t/>
            </a:r>
            <a:endParaRPr b="1" sz="1300">
              <a:solidFill>
                <a:schemeClr val="lt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167" name="Shape 167"/>
        <p:cNvGrpSpPr/>
        <p:nvPr/>
      </p:nvGrpSpPr>
      <p:grpSpPr>
        <a:xfrm>
          <a:off x="0" y="0"/>
          <a:ext cx="0" cy="0"/>
          <a:chOff x="0" y="0"/>
          <a:chExt cx="0" cy="0"/>
        </a:xfrm>
      </p:grpSpPr>
      <p:sp>
        <p:nvSpPr>
          <p:cNvPr id="168" name="Google Shape;168;p23"/>
          <p:cNvSpPr txBox="1"/>
          <p:nvPr/>
        </p:nvSpPr>
        <p:spPr>
          <a:xfrm>
            <a:off x="640452" y="292935"/>
            <a:ext cx="58170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find()</a:t>
            </a:r>
            <a:endParaRPr sz="1800">
              <a:solidFill>
                <a:schemeClr val="lt1"/>
              </a:solidFill>
            </a:endParaRPr>
          </a:p>
        </p:txBody>
      </p:sp>
      <p:cxnSp>
        <p:nvCxnSpPr>
          <p:cNvPr id="169" name="Google Shape;169;p23"/>
          <p:cNvCxnSpPr/>
          <p:nvPr/>
        </p:nvCxnSpPr>
        <p:spPr>
          <a:xfrm>
            <a:off x="569152" y="387559"/>
            <a:ext cx="0" cy="228300"/>
          </a:xfrm>
          <a:prstGeom prst="straightConnector1">
            <a:avLst/>
          </a:prstGeom>
          <a:noFill/>
          <a:ln cap="flat" cmpd="sng" w="38100">
            <a:solidFill>
              <a:srgbClr val="FF8502"/>
            </a:solidFill>
            <a:prstDash val="solid"/>
            <a:round/>
            <a:headEnd len="med" w="med" type="none"/>
            <a:tailEnd len="med" w="med" type="none"/>
          </a:ln>
        </p:spPr>
      </p:cxnSp>
      <p:pic>
        <p:nvPicPr>
          <p:cNvPr id="170" name="Google Shape;170;p23"/>
          <p:cNvPicPr preferRelativeResize="0"/>
          <p:nvPr/>
        </p:nvPicPr>
        <p:blipFill rotWithShape="1">
          <a:blip r:embed="rId3">
            <a:alphaModFix/>
          </a:blip>
          <a:srcRect b="40815" l="12047" r="12039" t="40815"/>
          <a:stretch/>
        </p:blipFill>
        <p:spPr>
          <a:xfrm>
            <a:off x="569150" y="4740363"/>
            <a:ext cx="539401" cy="130528"/>
          </a:xfrm>
          <a:prstGeom prst="rect">
            <a:avLst/>
          </a:prstGeom>
          <a:noFill/>
          <a:ln>
            <a:noFill/>
          </a:ln>
        </p:spPr>
      </p:pic>
      <p:pic>
        <p:nvPicPr>
          <p:cNvPr id="171" name="Google Shape;171;p23"/>
          <p:cNvPicPr preferRelativeResize="0"/>
          <p:nvPr/>
        </p:nvPicPr>
        <p:blipFill rotWithShape="1">
          <a:blip r:embed="rId4">
            <a:alphaModFix/>
          </a:blip>
          <a:srcRect b="2764" l="10043" r="39179" t="4480"/>
          <a:stretch/>
        </p:blipFill>
        <p:spPr>
          <a:xfrm>
            <a:off x="4920301" y="0"/>
            <a:ext cx="4223700" cy="5143500"/>
          </a:xfrm>
          <a:prstGeom prst="rect">
            <a:avLst/>
          </a:prstGeom>
          <a:noFill/>
          <a:ln>
            <a:noFill/>
          </a:ln>
        </p:spPr>
      </p:pic>
      <p:pic>
        <p:nvPicPr>
          <p:cNvPr id="172" name="Google Shape;172;p23"/>
          <p:cNvPicPr preferRelativeResize="0"/>
          <p:nvPr/>
        </p:nvPicPr>
        <p:blipFill rotWithShape="1">
          <a:blip r:embed="rId5">
            <a:alphaModFix/>
          </a:blip>
          <a:srcRect b="0" l="0" r="0" t="0"/>
          <a:stretch/>
        </p:blipFill>
        <p:spPr>
          <a:xfrm>
            <a:off x="8502364" y="104714"/>
            <a:ext cx="596800" cy="596800"/>
          </a:xfrm>
          <a:prstGeom prst="rect">
            <a:avLst/>
          </a:prstGeom>
          <a:noFill/>
          <a:ln>
            <a:noFill/>
          </a:ln>
        </p:spPr>
      </p:pic>
      <p:sp>
        <p:nvSpPr>
          <p:cNvPr id="173" name="Google Shape;173;p23"/>
          <p:cNvSpPr txBox="1"/>
          <p:nvPr/>
        </p:nvSpPr>
        <p:spPr>
          <a:xfrm>
            <a:off x="569150" y="1035425"/>
            <a:ext cx="3784800" cy="1200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100">
                <a:solidFill>
                  <a:schemeClr val="lt1"/>
                </a:solidFill>
                <a:latin typeface="Montserrat"/>
                <a:ea typeface="Montserrat"/>
                <a:cs typeface="Montserrat"/>
                <a:sym typeface="Montserrat"/>
              </a:rPr>
              <a:t>Función:</a:t>
            </a:r>
            <a:r>
              <a:rPr lang="en" sz="1100">
                <a:solidFill>
                  <a:schemeClr val="lt1"/>
                </a:solidFill>
                <a:latin typeface="Montserrat"/>
                <a:ea typeface="Montserrat"/>
                <a:cs typeface="Montserrat"/>
                <a:sym typeface="Montserrat"/>
              </a:rPr>
              <a:t> Encuentra el primer elemento en el arreglo que cumple con una condición dada.</a:t>
            </a:r>
            <a:endParaRPr sz="1100">
              <a:solidFill>
                <a:schemeClr val="lt1"/>
              </a:solidFill>
              <a:latin typeface="Montserrat"/>
              <a:ea typeface="Montserrat"/>
              <a:cs typeface="Montserrat"/>
              <a:sym typeface="Montserrat"/>
            </a:endParaRPr>
          </a:p>
          <a:p>
            <a:pPr indent="0" lvl="0" marL="0" rtl="0" algn="just">
              <a:spcBef>
                <a:spcPts val="0"/>
              </a:spcBef>
              <a:spcAft>
                <a:spcPts val="0"/>
              </a:spcAft>
              <a:buNone/>
            </a:pPr>
            <a:r>
              <a:t/>
            </a:r>
            <a:endParaRPr sz="1100">
              <a:solidFill>
                <a:schemeClr val="lt1"/>
              </a:solidFill>
              <a:latin typeface="Montserrat"/>
              <a:ea typeface="Montserrat"/>
              <a:cs typeface="Montserrat"/>
              <a:sym typeface="Montserrat"/>
            </a:endParaRPr>
          </a:p>
          <a:p>
            <a:pPr indent="0" lvl="0" marL="0" rtl="0" algn="just">
              <a:spcBef>
                <a:spcPts val="0"/>
              </a:spcBef>
              <a:spcAft>
                <a:spcPts val="0"/>
              </a:spcAft>
              <a:buNone/>
            </a:pPr>
            <a:r>
              <a:rPr b="1" lang="en" sz="1100">
                <a:solidFill>
                  <a:schemeClr val="lt1"/>
                </a:solidFill>
                <a:latin typeface="Montserrat"/>
                <a:ea typeface="Montserrat"/>
                <a:cs typeface="Montserrat"/>
                <a:sym typeface="Montserrat"/>
              </a:rPr>
              <a:t>Cuándo usarlo:</a:t>
            </a:r>
            <a:r>
              <a:rPr lang="en" sz="1100">
                <a:solidFill>
                  <a:schemeClr val="lt1"/>
                </a:solidFill>
                <a:latin typeface="Montserrat"/>
                <a:ea typeface="Montserrat"/>
                <a:cs typeface="Montserrat"/>
                <a:sym typeface="Montserrat"/>
              </a:rPr>
              <a:t> Cuando necesitas obtener un elemento específico del arreglo que satisface un criterio.</a:t>
            </a:r>
            <a:endParaRPr sz="1100">
              <a:solidFill>
                <a:schemeClr val="lt1"/>
              </a:solidFill>
              <a:latin typeface="Montserrat"/>
              <a:ea typeface="Montserrat"/>
              <a:cs typeface="Montserrat"/>
              <a:sym typeface="Montserrat"/>
            </a:endParaRPr>
          </a:p>
        </p:txBody>
      </p:sp>
      <p:pic>
        <p:nvPicPr>
          <p:cNvPr id="174" name="Google Shape;174;p23"/>
          <p:cNvPicPr preferRelativeResize="0"/>
          <p:nvPr/>
        </p:nvPicPr>
        <p:blipFill>
          <a:blip r:embed="rId6">
            <a:alphaModFix/>
          </a:blip>
          <a:stretch>
            <a:fillRect/>
          </a:stretch>
        </p:blipFill>
        <p:spPr>
          <a:xfrm>
            <a:off x="640450" y="2343550"/>
            <a:ext cx="3713382" cy="596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178" name="Shape 178"/>
        <p:cNvGrpSpPr/>
        <p:nvPr/>
      </p:nvGrpSpPr>
      <p:grpSpPr>
        <a:xfrm>
          <a:off x="0" y="0"/>
          <a:ext cx="0" cy="0"/>
          <a:chOff x="0" y="0"/>
          <a:chExt cx="0" cy="0"/>
        </a:xfrm>
      </p:grpSpPr>
      <p:sp>
        <p:nvSpPr>
          <p:cNvPr id="179" name="Google Shape;179;p24"/>
          <p:cNvSpPr txBox="1"/>
          <p:nvPr/>
        </p:nvSpPr>
        <p:spPr>
          <a:xfrm>
            <a:off x="640452" y="292935"/>
            <a:ext cx="58170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map</a:t>
            </a:r>
            <a:r>
              <a:rPr lang="en" sz="2000">
                <a:solidFill>
                  <a:schemeClr val="lt1"/>
                </a:solidFill>
                <a:latin typeface="Montserrat ExtraBold"/>
                <a:ea typeface="Montserrat ExtraBold"/>
                <a:cs typeface="Montserrat ExtraBold"/>
                <a:sym typeface="Montserrat ExtraBold"/>
              </a:rPr>
              <a:t>()</a:t>
            </a:r>
            <a:endParaRPr sz="1800">
              <a:solidFill>
                <a:schemeClr val="lt1"/>
              </a:solidFill>
            </a:endParaRPr>
          </a:p>
        </p:txBody>
      </p:sp>
      <p:cxnSp>
        <p:nvCxnSpPr>
          <p:cNvPr id="180" name="Google Shape;180;p24"/>
          <p:cNvCxnSpPr/>
          <p:nvPr/>
        </p:nvCxnSpPr>
        <p:spPr>
          <a:xfrm>
            <a:off x="569152" y="387559"/>
            <a:ext cx="0" cy="228300"/>
          </a:xfrm>
          <a:prstGeom prst="straightConnector1">
            <a:avLst/>
          </a:prstGeom>
          <a:noFill/>
          <a:ln cap="flat" cmpd="sng" w="38100">
            <a:solidFill>
              <a:srgbClr val="FF8502"/>
            </a:solidFill>
            <a:prstDash val="solid"/>
            <a:round/>
            <a:headEnd len="med" w="med" type="none"/>
            <a:tailEnd len="med" w="med" type="none"/>
          </a:ln>
        </p:spPr>
      </p:cxnSp>
      <p:pic>
        <p:nvPicPr>
          <p:cNvPr id="181" name="Google Shape;181;p24"/>
          <p:cNvPicPr preferRelativeResize="0"/>
          <p:nvPr/>
        </p:nvPicPr>
        <p:blipFill rotWithShape="1">
          <a:blip r:embed="rId3">
            <a:alphaModFix/>
          </a:blip>
          <a:srcRect b="40815" l="12047" r="12039" t="40815"/>
          <a:stretch/>
        </p:blipFill>
        <p:spPr>
          <a:xfrm>
            <a:off x="569150" y="4740363"/>
            <a:ext cx="539401" cy="130528"/>
          </a:xfrm>
          <a:prstGeom prst="rect">
            <a:avLst/>
          </a:prstGeom>
          <a:noFill/>
          <a:ln>
            <a:noFill/>
          </a:ln>
        </p:spPr>
      </p:pic>
      <p:pic>
        <p:nvPicPr>
          <p:cNvPr id="182" name="Google Shape;182;p24"/>
          <p:cNvPicPr preferRelativeResize="0"/>
          <p:nvPr/>
        </p:nvPicPr>
        <p:blipFill rotWithShape="1">
          <a:blip r:embed="rId4">
            <a:alphaModFix/>
          </a:blip>
          <a:srcRect b="2764" l="10043" r="39179" t="4480"/>
          <a:stretch/>
        </p:blipFill>
        <p:spPr>
          <a:xfrm>
            <a:off x="4920301" y="0"/>
            <a:ext cx="4223700" cy="5143500"/>
          </a:xfrm>
          <a:prstGeom prst="rect">
            <a:avLst/>
          </a:prstGeom>
          <a:noFill/>
          <a:ln>
            <a:noFill/>
          </a:ln>
        </p:spPr>
      </p:pic>
      <p:pic>
        <p:nvPicPr>
          <p:cNvPr id="183" name="Google Shape;183;p24"/>
          <p:cNvPicPr preferRelativeResize="0"/>
          <p:nvPr/>
        </p:nvPicPr>
        <p:blipFill rotWithShape="1">
          <a:blip r:embed="rId5">
            <a:alphaModFix/>
          </a:blip>
          <a:srcRect b="0" l="0" r="0" t="0"/>
          <a:stretch/>
        </p:blipFill>
        <p:spPr>
          <a:xfrm>
            <a:off x="8502364" y="104714"/>
            <a:ext cx="596800" cy="596800"/>
          </a:xfrm>
          <a:prstGeom prst="rect">
            <a:avLst/>
          </a:prstGeom>
          <a:noFill/>
          <a:ln>
            <a:noFill/>
          </a:ln>
        </p:spPr>
      </p:pic>
      <p:sp>
        <p:nvSpPr>
          <p:cNvPr id="184" name="Google Shape;184;p24"/>
          <p:cNvSpPr txBox="1"/>
          <p:nvPr/>
        </p:nvSpPr>
        <p:spPr>
          <a:xfrm>
            <a:off x="569150" y="1035425"/>
            <a:ext cx="3721200" cy="1200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100">
                <a:solidFill>
                  <a:schemeClr val="lt1"/>
                </a:solidFill>
                <a:latin typeface="Montserrat"/>
                <a:ea typeface="Montserrat"/>
                <a:cs typeface="Montserrat"/>
                <a:sym typeface="Montserrat"/>
              </a:rPr>
              <a:t>Función: </a:t>
            </a:r>
            <a:r>
              <a:rPr lang="en" sz="1100">
                <a:solidFill>
                  <a:schemeClr val="lt1"/>
                </a:solidFill>
                <a:latin typeface="Montserrat"/>
                <a:ea typeface="Montserrat"/>
                <a:cs typeface="Montserrat"/>
                <a:sym typeface="Montserrat"/>
              </a:rPr>
              <a:t>Crea un nuevo arreglo con los resultados de aplicar una función a cada elemento del arreglo original.</a:t>
            </a:r>
            <a:endParaRPr sz="1100">
              <a:solidFill>
                <a:schemeClr val="lt1"/>
              </a:solidFill>
              <a:latin typeface="Montserrat"/>
              <a:ea typeface="Montserrat"/>
              <a:cs typeface="Montserrat"/>
              <a:sym typeface="Montserrat"/>
            </a:endParaRPr>
          </a:p>
          <a:p>
            <a:pPr indent="0" lvl="0" marL="0" rtl="0" algn="just">
              <a:spcBef>
                <a:spcPts val="0"/>
              </a:spcBef>
              <a:spcAft>
                <a:spcPts val="0"/>
              </a:spcAft>
              <a:buNone/>
            </a:pPr>
            <a:r>
              <a:t/>
            </a:r>
            <a:endParaRPr b="1" sz="1100">
              <a:solidFill>
                <a:schemeClr val="lt1"/>
              </a:solidFill>
              <a:latin typeface="Montserrat"/>
              <a:ea typeface="Montserrat"/>
              <a:cs typeface="Montserrat"/>
              <a:sym typeface="Montserrat"/>
            </a:endParaRPr>
          </a:p>
          <a:p>
            <a:pPr indent="0" lvl="0" marL="0" rtl="0" algn="just">
              <a:spcBef>
                <a:spcPts val="0"/>
              </a:spcBef>
              <a:spcAft>
                <a:spcPts val="0"/>
              </a:spcAft>
              <a:buNone/>
            </a:pPr>
            <a:r>
              <a:rPr b="1" lang="en" sz="1100">
                <a:solidFill>
                  <a:schemeClr val="lt1"/>
                </a:solidFill>
                <a:latin typeface="Montserrat"/>
                <a:ea typeface="Montserrat"/>
                <a:cs typeface="Montserrat"/>
                <a:sym typeface="Montserrat"/>
              </a:rPr>
              <a:t>Cuándo usarlo: </a:t>
            </a:r>
            <a:r>
              <a:rPr lang="en" sz="1100">
                <a:solidFill>
                  <a:schemeClr val="lt1"/>
                </a:solidFill>
                <a:latin typeface="Montserrat"/>
                <a:ea typeface="Montserrat"/>
                <a:cs typeface="Montserrat"/>
                <a:sym typeface="Montserrat"/>
              </a:rPr>
              <a:t>Cuando necesitas transformar cada elemento del arreglo de alguna manera.</a:t>
            </a:r>
            <a:endParaRPr sz="1100">
              <a:solidFill>
                <a:schemeClr val="lt1"/>
              </a:solidFill>
              <a:latin typeface="Montserrat"/>
              <a:ea typeface="Montserrat"/>
              <a:cs typeface="Montserrat"/>
              <a:sym typeface="Montserrat"/>
            </a:endParaRPr>
          </a:p>
        </p:txBody>
      </p:sp>
      <p:pic>
        <p:nvPicPr>
          <p:cNvPr id="185" name="Google Shape;185;p24"/>
          <p:cNvPicPr preferRelativeResize="0"/>
          <p:nvPr/>
        </p:nvPicPr>
        <p:blipFill>
          <a:blip r:embed="rId6">
            <a:alphaModFix/>
          </a:blip>
          <a:stretch>
            <a:fillRect/>
          </a:stretch>
        </p:blipFill>
        <p:spPr>
          <a:xfrm>
            <a:off x="640450" y="2416875"/>
            <a:ext cx="3649825" cy="7248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189" name="Shape 189"/>
        <p:cNvGrpSpPr/>
        <p:nvPr/>
      </p:nvGrpSpPr>
      <p:grpSpPr>
        <a:xfrm>
          <a:off x="0" y="0"/>
          <a:ext cx="0" cy="0"/>
          <a:chOff x="0" y="0"/>
          <a:chExt cx="0" cy="0"/>
        </a:xfrm>
      </p:grpSpPr>
      <p:sp>
        <p:nvSpPr>
          <p:cNvPr id="190" name="Google Shape;190;p25"/>
          <p:cNvSpPr txBox="1"/>
          <p:nvPr/>
        </p:nvSpPr>
        <p:spPr>
          <a:xfrm>
            <a:off x="640452" y="292935"/>
            <a:ext cx="58170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filter()</a:t>
            </a:r>
            <a:endParaRPr sz="1800">
              <a:solidFill>
                <a:schemeClr val="lt1"/>
              </a:solidFill>
            </a:endParaRPr>
          </a:p>
        </p:txBody>
      </p:sp>
      <p:cxnSp>
        <p:nvCxnSpPr>
          <p:cNvPr id="191" name="Google Shape;191;p25"/>
          <p:cNvCxnSpPr/>
          <p:nvPr/>
        </p:nvCxnSpPr>
        <p:spPr>
          <a:xfrm>
            <a:off x="569152" y="387559"/>
            <a:ext cx="0" cy="228300"/>
          </a:xfrm>
          <a:prstGeom prst="straightConnector1">
            <a:avLst/>
          </a:prstGeom>
          <a:noFill/>
          <a:ln cap="flat" cmpd="sng" w="38100">
            <a:solidFill>
              <a:srgbClr val="FF8502"/>
            </a:solidFill>
            <a:prstDash val="solid"/>
            <a:round/>
            <a:headEnd len="med" w="med" type="none"/>
            <a:tailEnd len="med" w="med" type="none"/>
          </a:ln>
        </p:spPr>
      </p:cxnSp>
      <p:pic>
        <p:nvPicPr>
          <p:cNvPr id="192" name="Google Shape;192;p25"/>
          <p:cNvPicPr preferRelativeResize="0"/>
          <p:nvPr/>
        </p:nvPicPr>
        <p:blipFill rotWithShape="1">
          <a:blip r:embed="rId3">
            <a:alphaModFix/>
          </a:blip>
          <a:srcRect b="40815" l="12047" r="12039" t="40815"/>
          <a:stretch/>
        </p:blipFill>
        <p:spPr>
          <a:xfrm>
            <a:off x="569150" y="4740363"/>
            <a:ext cx="539401" cy="130528"/>
          </a:xfrm>
          <a:prstGeom prst="rect">
            <a:avLst/>
          </a:prstGeom>
          <a:noFill/>
          <a:ln>
            <a:noFill/>
          </a:ln>
        </p:spPr>
      </p:pic>
      <p:pic>
        <p:nvPicPr>
          <p:cNvPr id="193" name="Google Shape;193;p25"/>
          <p:cNvPicPr preferRelativeResize="0"/>
          <p:nvPr/>
        </p:nvPicPr>
        <p:blipFill rotWithShape="1">
          <a:blip r:embed="rId4">
            <a:alphaModFix/>
          </a:blip>
          <a:srcRect b="2764" l="10043" r="39179" t="4480"/>
          <a:stretch/>
        </p:blipFill>
        <p:spPr>
          <a:xfrm>
            <a:off x="4920301" y="0"/>
            <a:ext cx="4223700" cy="5143500"/>
          </a:xfrm>
          <a:prstGeom prst="rect">
            <a:avLst/>
          </a:prstGeom>
          <a:noFill/>
          <a:ln>
            <a:noFill/>
          </a:ln>
        </p:spPr>
      </p:pic>
      <p:pic>
        <p:nvPicPr>
          <p:cNvPr id="194" name="Google Shape;194;p25"/>
          <p:cNvPicPr preferRelativeResize="0"/>
          <p:nvPr/>
        </p:nvPicPr>
        <p:blipFill rotWithShape="1">
          <a:blip r:embed="rId5">
            <a:alphaModFix/>
          </a:blip>
          <a:srcRect b="0" l="0" r="0" t="0"/>
          <a:stretch/>
        </p:blipFill>
        <p:spPr>
          <a:xfrm>
            <a:off x="8502364" y="104714"/>
            <a:ext cx="596800" cy="596800"/>
          </a:xfrm>
          <a:prstGeom prst="rect">
            <a:avLst/>
          </a:prstGeom>
          <a:noFill/>
          <a:ln>
            <a:noFill/>
          </a:ln>
        </p:spPr>
      </p:pic>
      <p:sp>
        <p:nvSpPr>
          <p:cNvPr id="195" name="Google Shape;195;p25"/>
          <p:cNvSpPr txBox="1"/>
          <p:nvPr/>
        </p:nvSpPr>
        <p:spPr>
          <a:xfrm>
            <a:off x="569150" y="1035425"/>
            <a:ext cx="3690900" cy="13698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100">
                <a:solidFill>
                  <a:schemeClr val="lt1"/>
                </a:solidFill>
                <a:latin typeface="Montserrat"/>
                <a:ea typeface="Montserrat"/>
                <a:cs typeface="Montserrat"/>
                <a:sym typeface="Montserrat"/>
              </a:rPr>
              <a:t>Función: </a:t>
            </a:r>
            <a:r>
              <a:rPr lang="en" sz="1100">
                <a:solidFill>
                  <a:schemeClr val="lt1"/>
                </a:solidFill>
                <a:latin typeface="Montserrat"/>
                <a:ea typeface="Montserrat"/>
                <a:cs typeface="Montserrat"/>
                <a:sym typeface="Montserrat"/>
              </a:rPr>
              <a:t>Crea un nuevo arreglo que contiene solo los elementos del arreglo original que cumplen con una condición.</a:t>
            </a:r>
            <a:endParaRPr sz="1100">
              <a:solidFill>
                <a:schemeClr val="lt1"/>
              </a:solidFill>
              <a:latin typeface="Montserrat"/>
              <a:ea typeface="Montserrat"/>
              <a:cs typeface="Montserrat"/>
              <a:sym typeface="Montserrat"/>
            </a:endParaRPr>
          </a:p>
          <a:p>
            <a:pPr indent="0" lvl="0" marL="0" rtl="0" algn="just">
              <a:spcBef>
                <a:spcPts val="0"/>
              </a:spcBef>
              <a:spcAft>
                <a:spcPts val="0"/>
              </a:spcAft>
              <a:buNone/>
            </a:pPr>
            <a:r>
              <a:t/>
            </a:r>
            <a:endParaRPr b="1" sz="1100">
              <a:solidFill>
                <a:schemeClr val="lt1"/>
              </a:solidFill>
              <a:latin typeface="Montserrat"/>
              <a:ea typeface="Montserrat"/>
              <a:cs typeface="Montserrat"/>
              <a:sym typeface="Montserrat"/>
            </a:endParaRPr>
          </a:p>
          <a:p>
            <a:pPr indent="0" lvl="0" marL="0" rtl="0" algn="just">
              <a:spcBef>
                <a:spcPts val="0"/>
              </a:spcBef>
              <a:spcAft>
                <a:spcPts val="0"/>
              </a:spcAft>
              <a:buNone/>
            </a:pPr>
            <a:r>
              <a:rPr b="1" lang="en" sz="1100">
                <a:solidFill>
                  <a:schemeClr val="lt1"/>
                </a:solidFill>
                <a:latin typeface="Montserrat"/>
                <a:ea typeface="Montserrat"/>
                <a:cs typeface="Montserrat"/>
                <a:sym typeface="Montserrat"/>
              </a:rPr>
              <a:t>Cuándo usarlo: </a:t>
            </a:r>
            <a:r>
              <a:rPr lang="en" sz="1100">
                <a:solidFill>
                  <a:schemeClr val="lt1"/>
                </a:solidFill>
                <a:latin typeface="Montserrat"/>
                <a:ea typeface="Montserrat"/>
                <a:cs typeface="Montserrat"/>
                <a:sym typeface="Montserrat"/>
              </a:rPr>
              <a:t>Cuando necesitas obtener un subconjunto de elementos del arreglo que satisfacen un criterio</a:t>
            </a:r>
            <a:endParaRPr sz="1100">
              <a:solidFill>
                <a:schemeClr val="lt1"/>
              </a:solidFill>
              <a:latin typeface="Montserrat"/>
              <a:ea typeface="Montserrat"/>
              <a:cs typeface="Montserrat"/>
              <a:sym typeface="Montserrat"/>
            </a:endParaRPr>
          </a:p>
        </p:txBody>
      </p:sp>
      <p:pic>
        <p:nvPicPr>
          <p:cNvPr id="196" name="Google Shape;196;p25"/>
          <p:cNvPicPr preferRelativeResize="0"/>
          <p:nvPr/>
        </p:nvPicPr>
        <p:blipFill>
          <a:blip r:embed="rId6">
            <a:alphaModFix/>
          </a:blip>
          <a:stretch>
            <a:fillRect/>
          </a:stretch>
        </p:blipFill>
        <p:spPr>
          <a:xfrm>
            <a:off x="640450" y="2569100"/>
            <a:ext cx="3619554" cy="596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200" name="Shape 200"/>
        <p:cNvGrpSpPr/>
        <p:nvPr/>
      </p:nvGrpSpPr>
      <p:grpSpPr>
        <a:xfrm>
          <a:off x="0" y="0"/>
          <a:ext cx="0" cy="0"/>
          <a:chOff x="0" y="0"/>
          <a:chExt cx="0" cy="0"/>
        </a:xfrm>
      </p:grpSpPr>
      <p:sp>
        <p:nvSpPr>
          <p:cNvPr id="201" name="Google Shape;201;p26"/>
          <p:cNvSpPr txBox="1"/>
          <p:nvPr/>
        </p:nvSpPr>
        <p:spPr>
          <a:xfrm>
            <a:off x="640452" y="292935"/>
            <a:ext cx="58170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forEach()</a:t>
            </a:r>
            <a:endParaRPr sz="1800">
              <a:solidFill>
                <a:schemeClr val="lt1"/>
              </a:solidFill>
            </a:endParaRPr>
          </a:p>
        </p:txBody>
      </p:sp>
      <p:cxnSp>
        <p:nvCxnSpPr>
          <p:cNvPr id="202" name="Google Shape;202;p26"/>
          <p:cNvCxnSpPr/>
          <p:nvPr/>
        </p:nvCxnSpPr>
        <p:spPr>
          <a:xfrm>
            <a:off x="569152" y="387559"/>
            <a:ext cx="0" cy="228300"/>
          </a:xfrm>
          <a:prstGeom prst="straightConnector1">
            <a:avLst/>
          </a:prstGeom>
          <a:noFill/>
          <a:ln cap="flat" cmpd="sng" w="38100">
            <a:solidFill>
              <a:srgbClr val="FF8502"/>
            </a:solidFill>
            <a:prstDash val="solid"/>
            <a:round/>
            <a:headEnd len="med" w="med" type="none"/>
            <a:tailEnd len="med" w="med" type="none"/>
          </a:ln>
        </p:spPr>
      </p:cxnSp>
      <p:pic>
        <p:nvPicPr>
          <p:cNvPr id="203" name="Google Shape;203;p26"/>
          <p:cNvPicPr preferRelativeResize="0"/>
          <p:nvPr/>
        </p:nvPicPr>
        <p:blipFill rotWithShape="1">
          <a:blip r:embed="rId3">
            <a:alphaModFix/>
          </a:blip>
          <a:srcRect b="40815" l="12047" r="12039" t="40815"/>
          <a:stretch/>
        </p:blipFill>
        <p:spPr>
          <a:xfrm>
            <a:off x="569150" y="4740363"/>
            <a:ext cx="539401" cy="130528"/>
          </a:xfrm>
          <a:prstGeom prst="rect">
            <a:avLst/>
          </a:prstGeom>
          <a:noFill/>
          <a:ln>
            <a:noFill/>
          </a:ln>
        </p:spPr>
      </p:pic>
      <p:pic>
        <p:nvPicPr>
          <p:cNvPr id="204" name="Google Shape;204;p26"/>
          <p:cNvPicPr preferRelativeResize="0"/>
          <p:nvPr/>
        </p:nvPicPr>
        <p:blipFill rotWithShape="1">
          <a:blip r:embed="rId4">
            <a:alphaModFix/>
          </a:blip>
          <a:srcRect b="2764" l="10043" r="39179" t="4480"/>
          <a:stretch/>
        </p:blipFill>
        <p:spPr>
          <a:xfrm>
            <a:off x="4920301" y="0"/>
            <a:ext cx="4223700" cy="5143500"/>
          </a:xfrm>
          <a:prstGeom prst="rect">
            <a:avLst/>
          </a:prstGeom>
          <a:noFill/>
          <a:ln>
            <a:noFill/>
          </a:ln>
        </p:spPr>
      </p:pic>
      <p:pic>
        <p:nvPicPr>
          <p:cNvPr id="205" name="Google Shape;205;p26"/>
          <p:cNvPicPr preferRelativeResize="0"/>
          <p:nvPr/>
        </p:nvPicPr>
        <p:blipFill rotWithShape="1">
          <a:blip r:embed="rId5">
            <a:alphaModFix/>
          </a:blip>
          <a:srcRect b="0" l="0" r="0" t="0"/>
          <a:stretch/>
        </p:blipFill>
        <p:spPr>
          <a:xfrm>
            <a:off x="8502364" y="104714"/>
            <a:ext cx="596800" cy="596800"/>
          </a:xfrm>
          <a:prstGeom prst="rect">
            <a:avLst/>
          </a:prstGeom>
          <a:noFill/>
          <a:ln>
            <a:noFill/>
          </a:ln>
        </p:spPr>
      </p:pic>
      <p:sp>
        <p:nvSpPr>
          <p:cNvPr id="206" name="Google Shape;206;p26"/>
          <p:cNvSpPr txBox="1"/>
          <p:nvPr/>
        </p:nvSpPr>
        <p:spPr>
          <a:xfrm>
            <a:off x="569150" y="1035425"/>
            <a:ext cx="3691500" cy="1200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100">
                <a:solidFill>
                  <a:schemeClr val="lt1"/>
                </a:solidFill>
                <a:latin typeface="Montserrat"/>
                <a:ea typeface="Montserrat"/>
                <a:cs typeface="Montserrat"/>
                <a:sym typeface="Montserrat"/>
              </a:rPr>
              <a:t>Función: </a:t>
            </a:r>
            <a:r>
              <a:rPr lang="en" sz="1100">
                <a:solidFill>
                  <a:schemeClr val="lt1"/>
                </a:solidFill>
                <a:latin typeface="Montserrat"/>
                <a:ea typeface="Montserrat"/>
                <a:cs typeface="Montserrat"/>
                <a:sym typeface="Montserrat"/>
              </a:rPr>
              <a:t>Ejecuta una función proporcionada una vez por cada elemento del arreglo.</a:t>
            </a:r>
            <a:endParaRPr sz="1100">
              <a:solidFill>
                <a:schemeClr val="lt1"/>
              </a:solidFill>
              <a:latin typeface="Montserrat"/>
              <a:ea typeface="Montserrat"/>
              <a:cs typeface="Montserrat"/>
              <a:sym typeface="Montserrat"/>
            </a:endParaRPr>
          </a:p>
          <a:p>
            <a:pPr indent="0" lvl="0" marL="0" rtl="0" algn="just">
              <a:spcBef>
                <a:spcPts val="0"/>
              </a:spcBef>
              <a:spcAft>
                <a:spcPts val="0"/>
              </a:spcAft>
              <a:buNone/>
            </a:pPr>
            <a:r>
              <a:t/>
            </a:r>
            <a:endParaRPr b="1" sz="1100">
              <a:solidFill>
                <a:schemeClr val="lt1"/>
              </a:solidFill>
              <a:latin typeface="Montserrat"/>
              <a:ea typeface="Montserrat"/>
              <a:cs typeface="Montserrat"/>
              <a:sym typeface="Montserrat"/>
            </a:endParaRPr>
          </a:p>
          <a:p>
            <a:pPr indent="0" lvl="0" marL="0" rtl="0" algn="just">
              <a:spcBef>
                <a:spcPts val="0"/>
              </a:spcBef>
              <a:spcAft>
                <a:spcPts val="0"/>
              </a:spcAft>
              <a:buNone/>
            </a:pPr>
            <a:r>
              <a:rPr b="1" lang="en" sz="1100">
                <a:solidFill>
                  <a:schemeClr val="lt1"/>
                </a:solidFill>
                <a:latin typeface="Montserrat"/>
                <a:ea typeface="Montserrat"/>
                <a:cs typeface="Montserrat"/>
                <a:sym typeface="Montserrat"/>
              </a:rPr>
              <a:t>Cuándo usarlo: </a:t>
            </a:r>
            <a:r>
              <a:rPr lang="en" sz="1100">
                <a:solidFill>
                  <a:schemeClr val="lt1"/>
                </a:solidFill>
                <a:latin typeface="Montserrat"/>
                <a:ea typeface="Montserrat"/>
                <a:cs typeface="Montserrat"/>
                <a:sym typeface="Montserrat"/>
              </a:rPr>
              <a:t>Cuando necesitas realizar una acción para cada elemento del arreglo, como imprimirlos en la consola o modificarlos.</a:t>
            </a:r>
            <a:endParaRPr sz="1100">
              <a:solidFill>
                <a:schemeClr val="lt1"/>
              </a:solidFill>
              <a:latin typeface="Montserrat"/>
              <a:ea typeface="Montserrat"/>
              <a:cs typeface="Montserrat"/>
              <a:sym typeface="Montserrat"/>
            </a:endParaRPr>
          </a:p>
        </p:txBody>
      </p:sp>
      <p:pic>
        <p:nvPicPr>
          <p:cNvPr id="207" name="Google Shape;207;p26"/>
          <p:cNvPicPr preferRelativeResize="0"/>
          <p:nvPr/>
        </p:nvPicPr>
        <p:blipFill>
          <a:blip r:embed="rId6">
            <a:alphaModFix/>
          </a:blip>
          <a:stretch>
            <a:fillRect/>
          </a:stretch>
        </p:blipFill>
        <p:spPr>
          <a:xfrm>
            <a:off x="640450" y="2516651"/>
            <a:ext cx="3620104" cy="408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211" name="Shape 211"/>
        <p:cNvGrpSpPr/>
        <p:nvPr/>
      </p:nvGrpSpPr>
      <p:grpSpPr>
        <a:xfrm>
          <a:off x="0" y="0"/>
          <a:ext cx="0" cy="0"/>
          <a:chOff x="0" y="0"/>
          <a:chExt cx="0" cy="0"/>
        </a:xfrm>
      </p:grpSpPr>
      <p:sp>
        <p:nvSpPr>
          <p:cNvPr id="212" name="Google Shape;212;p27"/>
          <p:cNvSpPr txBox="1"/>
          <p:nvPr/>
        </p:nvSpPr>
        <p:spPr>
          <a:xfrm>
            <a:off x="640452" y="292935"/>
            <a:ext cx="58170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sort</a:t>
            </a:r>
            <a:r>
              <a:rPr lang="en" sz="2000">
                <a:solidFill>
                  <a:schemeClr val="lt1"/>
                </a:solidFill>
                <a:latin typeface="Montserrat ExtraBold"/>
                <a:ea typeface="Montserrat ExtraBold"/>
                <a:cs typeface="Montserrat ExtraBold"/>
                <a:sym typeface="Montserrat ExtraBold"/>
              </a:rPr>
              <a:t>()</a:t>
            </a:r>
            <a:endParaRPr sz="1800">
              <a:solidFill>
                <a:schemeClr val="lt1"/>
              </a:solidFill>
            </a:endParaRPr>
          </a:p>
        </p:txBody>
      </p:sp>
      <p:cxnSp>
        <p:nvCxnSpPr>
          <p:cNvPr id="213" name="Google Shape;213;p27"/>
          <p:cNvCxnSpPr/>
          <p:nvPr/>
        </p:nvCxnSpPr>
        <p:spPr>
          <a:xfrm>
            <a:off x="569152" y="387559"/>
            <a:ext cx="0" cy="228300"/>
          </a:xfrm>
          <a:prstGeom prst="straightConnector1">
            <a:avLst/>
          </a:prstGeom>
          <a:noFill/>
          <a:ln cap="flat" cmpd="sng" w="38100">
            <a:solidFill>
              <a:srgbClr val="FF8502"/>
            </a:solidFill>
            <a:prstDash val="solid"/>
            <a:round/>
            <a:headEnd len="med" w="med" type="none"/>
            <a:tailEnd len="med" w="med" type="none"/>
          </a:ln>
        </p:spPr>
      </p:cxnSp>
      <p:pic>
        <p:nvPicPr>
          <p:cNvPr id="214" name="Google Shape;214;p27"/>
          <p:cNvPicPr preferRelativeResize="0"/>
          <p:nvPr/>
        </p:nvPicPr>
        <p:blipFill rotWithShape="1">
          <a:blip r:embed="rId3">
            <a:alphaModFix/>
          </a:blip>
          <a:srcRect b="40815" l="12047" r="12039" t="40815"/>
          <a:stretch/>
        </p:blipFill>
        <p:spPr>
          <a:xfrm>
            <a:off x="569150" y="4740363"/>
            <a:ext cx="539401" cy="130528"/>
          </a:xfrm>
          <a:prstGeom prst="rect">
            <a:avLst/>
          </a:prstGeom>
          <a:noFill/>
          <a:ln>
            <a:noFill/>
          </a:ln>
        </p:spPr>
      </p:pic>
      <p:pic>
        <p:nvPicPr>
          <p:cNvPr id="215" name="Google Shape;215;p27"/>
          <p:cNvPicPr preferRelativeResize="0"/>
          <p:nvPr/>
        </p:nvPicPr>
        <p:blipFill rotWithShape="1">
          <a:blip r:embed="rId4">
            <a:alphaModFix/>
          </a:blip>
          <a:srcRect b="2764" l="10043" r="39179" t="4480"/>
          <a:stretch/>
        </p:blipFill>
        <p:spPr>
          <a:xfrm>
            <a:off x="4920301" y="0"/>
            <a:ext cx="4223700" cy="5143500"/>
          </a:xfrm>
          <a:prstGeom prst="rect">
            <a:avLst/>
          </a:prstGeom>
          <a:noFill/>
          <a:ln>
            <a:noFill/>
          </a:ln>
        </p:spPr>
      </p:pic>
      <p:pic>
        <p:nvPicPr>
          <p:cNvPr id="216" name="Google Shape;216;p27"/>
          <p:cNvPicPr preferRelativeResize="0"/>
          <p:nvPr/>
        </p:nvPicPr>
        <p:blipFill rotWithShape="1">
          <a:blip r:embed="rId5">
            <a:alphaModFix/>
          </a:blip>
          <a:srcRect b="0" l="0" r="0" t="0"/>
          <a:stretch/>
        </p:blipFill>
        <p:spPr>
          <a:xfrm>
            <a:off x="8502364" y="104714"/>
            <a:ext cx="596800" cy="596800"/>
          </a:xfrm>
          <a:prstGeom prst="rect">
            <a:avLst/>
          </a:prstGeom>
          <a:noFill/>
          <a:ln>
            <a:noFill/>
          </a:ln>
        </p:spPr>
      </p:pic>
      <p:sp>
        <p:nvSpPr>
          <p:cNvPr id="217" name="Google Shape;217;p27"/>
          <p:cNvSpPr txBox="1"/>
          <p:nvPr/>
        </p:nvSpPr>
        <p:spPr>
          <a:xfrm>
            <a:off x="569150" y="1035425"/>
            <a:ext cx="3565500" cy="1031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100">
                <a:solidFill>
                  <a:schemeClr val="lt1"/>
                </a:solidFill>
                <a:latin typeface="Montserrat"/>
                <a:ea typeface="Montserrat"/>
                <a:cs typeface="Montserrat"/>
                <a:sym typeface="Montserrat"/>
              </a:rPr>
              <a:t>Función: </a:t>
            </a:r>
            <a:r>
              <a:rPr lang="en" sz="1100">
                <a:solidFill>
                  <a:schemeClr val="lt1"/>
                </a:solidFill>
                <a:latin typeface="Montserrat"/>
                <a:ea typeface="Montserrat"/>
                <a:cs typeface="Montserrat"/>
                <a:sym typeface="Montserrat"/>
              </a:rPr>
              <a:t>Ordena los elementos del arreglo.</a:t>
            </a:r>
            <a:endParaRPr sz="1100">
              <a:solidFill>
                <a:schemeClr val="lt1"/>
              </a:solidFill>
              <a:latin typeface="Montserrat"/>
              <a:ea typeface="Montserrat"/>
              <a:cs typeface="Montserrat"/>
              <a:sym typeface="Montserrat"/>
            </a:endParaRPr>
          </a:p>
          <a:p>
            <a:pPr indent="0" lvl="0" marL="0" rtl="0" algn="just">
              <a:spcBef>
                <a:spcPts val="0"/>
              </a:spcBef>
              <a:spcAft>
                <a:spcPts val="0"/>
              </a:spcAft>
              <a:buNone/>
            </a:pPr>
            <a:r>
              <a:t/>
            </a:r>
            <a:endParaRPr b="1" sz="1100">
              <a:solidFill>
                <a:schemeClr val="lt1"/>
              </a:solidFill>
              <a:latin typeface="Montserrat"/>
              <a:ea typeface="Montserrat"/>
              <a:cs typeface="Montserrat"/>
              <a:sym typeface="Montserrat"/>
            </a:endParaRPr>
          </a:p>
          <a:p>
            <a:pPr indent="0" lvl="0" marL="0" rtl="0" algn="just">
              <a:spcBef>
                <a:spcPts val="0"/>
              </a:spcBef>
              <a:spcAft>
                <a:spcPts val="0"/>
              </a:spcAft>
              <a:buNone/>
            </a:pPr>
            <a:r>
              <a:rPr b="1" lang="en" sz="1100">
                <a:solidFill>
                  <a:schemeClr val="lt1"/>
                </a:solidFill>
                <a:latin typeface="Montserrat"/>
                <a:ea typeface="Montserrat"/>
                <a:cs typeface="Montserrat"/>
                <a:sym typeface="Montserrat"/>
              </a:rPr>
              <a:t>Cuándo usarlo: </a:t>
            </a:r>
            <a:r>
              <a:rPr lang="en" sz="1100">
                <a:solidFill>
                  <a:schemeClr val="lt1"/>
                </a:solidFill>
                <a:latin typeface="Montserrat"/>
                <a:ea typeface="Montserrat"/>
                <a:cs typeface="Montserrat"/>
                <a:sym typeface="Montserrat"/>
              </a:rPr>
              <a:t>Cuando necesitas ordenar los elementos del arreglo en un orden específico, ya sea ascendente o descendente.</a:t>
            </a:r>
            <a:endParaRPr sz="1100">
              <a:solidFill>
                <a:schemeClr val="lt1"/>
              </a:solidFill>
              <a:latin typeface="Montserrat"/>
              <a:ea typeface="Montserrat"/>
              <a:cs typeface="Montserrat"/>
              <a:sym typeface="Montserrat"/>
            </a:endParaRPr>
          </a:p>
        </p:txBody>
      </p:sp>
      <p:pic>
        <p:nvPicPr>
          <p:cNvPr id="218" name="Google Shape;218;p27"/>
          <p:cNvPicPr preferRelativeResize="0"/>
          <p:nvPr/>
        </p:nvPicPr>
        <p:blipFill>
          <a:blip r:embed="rId6">
            <a:alphaModFix/>
          </a:blip>
          <a:stretch>
            <a:fillRect/>
          </a:stretch>
        </p:blipFill>
        <p:spPr>
          <a:xfrm>
            <a:off x="604750" y="2197150"/>
            <a:ext cx="3494307" cy="596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222" name="Shape 222"/>
        <p:cNvGrpSpPr/>
        <p:nvPr/>
      </p:nvGrpSpPr>
      <p:grpSpPr>
        <a:xfrm>
          <a:off x="0" y="0"/>
          <a:ext cx="0" cy="0"/>
          <a:chOff x="0" y="0"/>
          <a:chExt cx="0" cy="0"/>
        </a:xfrm>
      </p:grpSpPr>
      <p:pic>
        <p:nvPicPr>
          <p:cNvPr id="223" name="Google Shape;223;p28"/>
          <p:cNvPicPr preferRelativeResize="0"/>
          <p:nvPr/>
        </p:nvPicPr>
        <p:blipFill rotWithShape="1">
          <a:blip r:embed="rId3">
            <a:alphaModFix amt="42000"/>
          </a:blip>
          <a:srcRect b="0" l="0" r="0" t="0"/>
          <a:stretch/>
        </p:blipFill>
        <p:spPr>
          <a:xfrm>
            <a:off x="0" y="0"/>
            <a:ext cx="9144003" cy="5143510"/>
          </a:xfrm>
          <a:prstGeom prst="rect">
            <a:avLst/>
          </a:prstGeom>
          <a:noFill/>
          <a:ln>
            <a:noFill/>
          </a:ln>
        </p:spPr>
      </p:pic>
      <p:pic>
        <p:nvPicPr>
          <p:cNvPr descr="a cat is sitting on a couch and typing on a laptop computer . (proporcionado por Tenor)" id="224" name="Google Shape;224;p28"/>
          <p:cNvPicPr preferRelativeResize="0"/>
          <p:nvPr/>
        </p:nvPicPr>
        <p:blipFill>
          <a:blip r:embed="rId4">
            <a:alphaModFix/>
          </a:blip>
          <a:stretch>
            <a:fillRect/>
          </a:stretch>
        </p:blipFill>
        <p:spPr>
          <a:xfrm>
            <a:off x="2200275" y="1238250"/>
            <a:ext cx="4743450" cy="2667000"/>
          </a:xfrm>
          <a:prstGeom prst="rect">
            <a:avLst/>
          </a:prstGeom>
          <a:noFill/>
          <a:ln>
            <a:noFill/>
          </a:ln>
        </p:spPr>
      </p:pic>
      <p:sp>
        <p:nvSpPr>
          <p:cNvPr id="225" name="Google Shape;225;p28"/>
          <p:cNvSpPr txBox="1"/>
          <p:nvPr/>
        </p:nvSpPr>
        <p:spPr>
          <a:xfrm>
            <a:off x="2200275" y="689450"/>
            <a:ext cx="4743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lt1"/>
                </a:solidFill>
              </a:rPr>
              <a:t>Hora de codear</a:t>
            </a:r>
            <a:endParaRPr b="1" sz="180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229" name="Shape 229"/>
        <p:cNvGrpSpPr/>
        <p:nvPr/>
      </p:nvGrpSpPr>
      <p:grpSpPr>
        <a:xfrm>
          <a:off x="0" y="0"/>
          <a:ext cx="0" cy="0"/>
          <a:chOff x="0" y="0"/>
          <a:chExt cx="0" cy="0"/>
        </a:xfrm>
      </p:grpSpPr>
      <p:pic>
        <p:nvPicPr>
          <p:cNvPr id="230" name="Google Shape;230;p29"/>
          <p:cNvPicPr preferRelativeResize="0"/>
          <p:nvPr/>
        </p:nvPicPr>
        <p:blipFill rotWithShape="1">
          <a:blip r:embed="rId3">
            <a:alphaModFix amt="42000"/>
          </a:blip>
          <a:srcRect b="0" l="0" r="0" t="0"/>
          <a:stretch/>
        </p:blipFill>
        <p:spPr>
          <a:xfrm>
            <a:off x="0" y="0"/>
            <a:ext cx="9144003" cy="5143510"/>
          </a:xfrm>
          <a:prstGeom prst="rect">
            <a:avLst/>
          </a:prstGeom>
          <a:noFill/>
          <a:ln>
            <a:noFill/>
          </a:ln>
        </p:spPr>
      </p:pic>
      <p:pic>
        <p:nvPicPr>
          <p:cNvPr id="231" name="Google Shape;231;p29"/>
          <p:cNvPicPr preferRelativeResize="0"/>
          <p:nvPr/>
        </p:nvPicPr>
        <p:blipFill rotWithShape="1">
          <a:blip r:embed="rId4">
            <a:alphaModFix/>
          </a:blip>
          <a:srcRect b="40815" l="12047" r="12039" t="40815"/>
          <a:stretch/>
        </p:blipFill>
        <p:spPr>
          <a:xfrm>
            <a:off x="8288325" y="4740363"/>
            <a:ext cx="539401" cy="130528"/>
          </a:xfrm>
          <a:prstGeom prst="rect">
            <a:avLst/>
          </a:prstGeom>
          <a:noFill/>
          <a:ln>
            <a:noFill/>
          </a:ln>
        </p:spPr>
      </p:pic>
      <p:sp>
        <p:nvSpPr>
          <p:cNvPr id="232" name="Google Shape;232;p29"/>
          <p:cNvSpPr txBox="1"/>
          <p:nvPr>
            <p:ph idx="4294967295" type="subTitle"/>
          </p:nvPr>
        </p:nvSpPr>
        <p:spPr>
          <a:xfrm>
            <a:off x="1013875" y="405423"/>
            <a:ext cx="5057700" cy="633300"/>
          </a:xfrm>
          <a:prstGeom prst="rect">
            <a:avLst/>
          </a:prstGeom>
        </p:spPr>
        <p:txBody>
          <a:bodyPr anchorCtr="0" anchor="t" bIns="91425" lIns="91425" spcFirstLastPara="1" rIns="91425" wrap="square" tIns="91425">
            <a:noAutofit/>
          </a:bodyPr>
          <a:lstStyle/>
          <a:p>
            <a:pPr indent="0" lvl="0" marL="0" rtl="0" algn="l">
              <a:lnSpc>
                <a:spcPct val="70000"/>
              </a:lnSpc>
              <a:spcBef>
                <a:spcPts val="0"/>
              </a:spcBef>
              <a:spcAft>
                <a:spcPts val="1200"/>
              </a:spcAft>
              <a:buNone/>
            </a:pPr>
            <a:r>
              <a:rPr lang="en" sz="5000">
                <a:solidFill>
                  <a:schemeClr val="lt1"/>
                </a:solidFill>
                <a:latin typeface="Montserrat"/>
                <a:ea typeface="Montserrat"/>
                <a:cs typeface="Montserrat"/>
                <a:sym typeface="Montserrat"/>
              </a:rPr>
              <a:t>No olviden</a:t>
            </a:r>
            <a:endParaRPr sz="5000">
              <a:solidFill>
                <a:schemeClr val="lt1"/>
              </a:solidFill>
              <a:latin typeface="Montserrat"/>
              <a:ea typeface="Montserrat"/>
              <a:cs typeface="Montserrat"/>
              <a:sym typeface="Montserrat"/>
            </a:endParaRPr>
          </a:p>
        </p:txBody>
      </p:sp>
      <p:sp>
        <p:nvSpPr>
          <p:cNvPr id="233" name="Google Shape;233;p29"/>
          <p:cNvSpPr txBox="1"/>
          <p:nvPr>
            <p:ph idx="4294967295" type="subTitle"/>
          </p:nvPr>
        </p:nvSpPr>
        <p:spPr>
          <a:xfrm>
            <a:off x="2379900" y="1524050"/>
            <a:ext cx="4384200" cy="633300"/>
          </a:xfrm>
          <a:prstGeom prst="rect">
            <a:avLst/>
          </a:prstGeom>
        </p:spPr>
        <p:txBody>
          <a:bodyPr anchorCtr="0" anchor="t" bIns="91425" lIns="91425" spcFirstLastPara="1" rIns="91425" wrap="square" tIns="91425">
            <a:noAutofit/>
          </a:bodyPr>
          <a:lstStyle/>
          <a:p>
            <a:pPr indent="0" lvl="0" marL="0" rtl="0" algn="r">
              <a:lnSpc>
                <a:spcPct val="70000"/>
              </a:lnSpc>
              <a:spcBef>
                <a:spcPts val="0"/>
              </a:spcBef>
              <a:spcAft>
                <a:spcPts val="1200"/>
              </a:spcAft>
              <a:buNone/>
            </a:pPr>
            <a:r>
              <a:rPr lang="en" sz="5000">
                <a:solidFill>
                  <a:schemeClr val="lt1"/>
                </a:solidFill>
                <a:latin typeface="Montserrat Black"/>
                <a:ea typeface="Montserrat Black"/>
                <a:cs typeface="Montserrat Black"/>
                <a:sym typeface="Montserrat Black"/>
              </a:rPr>
              <a:t>Las lecturas de       </a:t>
            </a:r>
            <a:r>
              <a:rPr lang="en" sz="5000">
                <a:solidFill>
                  <a:srgbClr val="606CEA"/>
                </a:solidFill>
                <a:latin typeface="Montserrat Black"/>
                <a:ea typeface="Montserrat Black"/>
                <a:cs typeface="Montserrat Black"/>
                <a:sym typeface="Montserrat Black"/>
              </a:rPr>
              <a:t>	   </a:t>
            </a:r>
            <a:r>
              <a:rPr lang="en" sz="5000">
                <a:solidFill>
                  <a:schemeClr val="lt1"/>
                </a:solidFill>
                <a:highlight>
                  <a:srgbClr val="5866F3"/>
                </a:highlight>
                <a:latin typeface="Montserrat Black"/>
                <a:ea typeface="Montserrat Black"/>
                <a:cs typeface="Montserrat Black"/>
                <a:sym typeface="Montserrat Black"/>
              </a:rPr>
              <a:t>edu.devf.la</a:t>
            </a:r>
            <a:r>
              <a:rPr lang="en" sz="5000">
                <a:solidFill>
                  <a:schemeClr val="lt1"/>
                </a:solidFill>
                <a:highlight>
                  <a:srgbClr val="606CEA"/>
                </a:highlight>
                <a:latin typeface="Montserrat Black"/>
                <a:ea typeface="Montserrat Black"/>
                <a:cs typeface="Montserrat Black"/>
                <a:sym typeface="Montserrat Black"/>
              </a:rPr>
              <a:t> </a:t>
            </a:r>
            <a:endParaRPr sz="5000">
              <a:solidFill>
                <a:schemeClr val="lt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65" name="Shape 65"/>
        <p:cNvGrpSpPr/>
        <p:nvPr/>
      </p:nvGrpSpPr>
      <p:grpSpPr>
        <a:xfrm>
          <a:off x="0" y="0"/>
          <a:ext cx="0" cy="0"/>
          <a:chOff x="0" y="0"/>
          <a:chExt cx="0" cy="0"/>
        </a:xfrm>
      </p:grpSpPr>
      <p:sp>
        <p:nvSpPr>
          <p:cNvPr id="66" name="Google Shape;66;p14"/>
          <p:cNvSpPr/>
          <p:nvPr/>
        </p:nvSpPr>
        <p:spPr>
          <a:xfrm>
            <a:off x="770025" y="1047000"/>
            <a:ext cx="3407400" cy="294300"/>
          </a:xfrm>
          <a:prstGeom prst="rect">
            <a:avLst/>
          </a:prstGeom>
          <a:solidFill>
            <a:srgbClr val="6BD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Montserrat ExtraBold"/>
                <a:ea typeface="Montserrat ExtraBold"/>
                <a:cs typeface="Montserrat ExtraBold"/>
                <a:sym typeface="Montserrat ExtraBold"/>
              </a:rPr>
              <a:t>Repaso de Arreglos </a:t>
            </a:r>
            <a:endParaRPr>
              <a:latin typeface="Montserrat ExtraBold"/>
              <a:ea typeface="Montserrat ExtraBold"/>
              <a:cs typeface="Montserrat ExtraBold"/>
              <a:sym typeface="Montserrat ExtraBold"/>
            </a:endParaRPr>
          </a:p>
        </p:txBody>
      </p:sp>
      <p:sp>
        <p:nvSpPr>
          <p:cNvPr id="67" name="Google Shape;67;p14"/>
          <p:cNvSpPr/>
          <p:nvPr/>
        </p:nvSpPr>
        <p:spPr>
          <a:xfrm>
            <a:off x="770025" y="2226025"/>
            <a:ext cx="3407400" cy="267000"/>
          </a:xfrm>
          <a:prstGeom prst="rect">
            <a:avLst/>
          </a:prstGeom>
          <a:solidFill>
            <a:srgbClr val="FF85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Montserrat ExtraBold"/>
                <a:ea typeface="Montserrat ExtraBold"/>
                <a:cs typeface="Montserrat ExtraBold"/>
                <a:sym typeface="Montserrat ExtraBold"/>
              </a:rPr>
              <a:t>Metodos</a:t>
            </a:r>
            <a:endParaRPr>
              <a:latin typeface="Montserrat ExtraBold"/>
              <a:ea typeface="Montserrat ExtraBold"/>
              <a:cs typeface="Montserrat ExtraBold"/>
              <a:sym typeface="Montserrat ExtraBold"/>
            </a:endParaRPr>
          </a:p>
        </p:txBody>
      </p:sp>
      <p:sp>
        <p:nvSpPr>
          <p:cNvPr id="68" name="Google Shape;68;p14"/>
          <p:cNvSpPr/>
          <p:nvPr/>
        </p:nvSpPr>
        <p:spPr>
          <a:xfrm>
            <a:off x="770025" y="3631325"/>
            <a:ext cx="3407400" cy="267000"/>
          </a:xfrm>
          <a:prstGeom prst="rect">
            <a:avLst/>
          </a:prstGeom>
          <a:solidFill>
            <a:srgbClr val="FADC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Montserrat ExtraBold"/>
                <a:ea typeface="Montserrat ExtraBold"/>
                <a:cs typeface="Montserrat ExtraBold"/>
                <a:sym typeface="Montserrat ExtraBold"/>
              </a:rPr>
              <a:t>Practica</a:t>
            </a:r>
            <a:endParaRPr>
              <a:latin typeface="Montserrat ExtraBold"/>
              <a:ea typeface="Montserrat ExtraBold"/>
              <a:cs typeface="Montserrat ExtraBold"/>
              <a:sym typeface="Montserrat ExtraBold"/>
            </a:endParaRPr>
          </a:p>
        </p:txBody>
      </p:sp>
      <p:pic>
        <p:nvPicPr>
          <p:cNvPr id="69" name="Google Shape;69;p14"/>
          <p:cNvPicPr preferRelativeResize="0"/>
          <p:nvPr/>
        </p:nvPicPr>
        <p:blipFill rotWithShape="1">
          <a:blip r:embed="rId3">
            <a:alphaModFix/>
          </a:blip>
          <a:srcRect b="2764" l="22054" r="51189" t="4480"/>
          <a:stretch/>
        </p:blipFill>
        <p:spPr>
          <a:xfrm>
            <a:off x="6918350" y="0"/>
            <a:ext cx="2225649" cy="5143500"/>
          </a:xfrm>
          <a:prstGeom prst="rect">
            <a:avLst/>
          </a:prstGeom>
          <a:noFill/>
          <a:ln>
            <a:noFill/>
          </a:ln>
        </p:spPr>
      </p:pic>
      <p:sp>
        <p:nvSpPr>
          <p:cNvPr id="70" name="Google Shape;70;p14"/>
          <p:cNvSpPr txBox="1"/>
          <p:nvPr/>
        </p:nvSpPr>
        <p:spPr>
          <a:xfrm>
            <a:off x="640452" y="255410"/>
            <a:ext cx="5817000" cy="4926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Temas</a:t>
            </a:r>
            <a:r>
              <a:rPr lang="en" sz="2000">
                <a:solidFill>
                  <a:schemeClr val="lt1"/>
                </a:solidFill>
                <a:latin typeface="Montserrat ExtraBold"/>
                <a:ea typeface="Montserrat ExtraBold"/>
                <a:cs typeface="Montserrat ExtraBold"/>
                <a:sym typeface="Montserrat ExtraBold"/>
              </a:rPr>
              <a:t> de la clase (180 min)</a:t>
            </a:r>
            <a:endParaRPr sz="1800">
              <a:solidFill>
                <a:schemeClr val="lt1"/>
              </a:solidFill>
            </a:endParaRPr>
          </a:p>
        </p:txBody>
      </p:sp>
      <p:cxnSp>
        <p:nvCxnSpPr>
          <p:cNvPr id="71" name="Google Shape;71;p14"/>
          <p:cNvCxnSpPr/>
          <p:nvPr/>
        </p:nvCxnSpPr>
        <p:spPr>
          <a:xfrm>
            <a:off x="569152" y="387559"/>
            <a:ext cx="0" cy="228300"/>
          </a:xfrm>
          <a:prstGeom prst="straightConnector1">
            <a:avLst/>
          </a:prstGeom>
          <a:noFill/>
          <a:ln cap="flat" cmpd="sng" w="38100">
            <a:solidFill>
              <a:srgbClr val="FC4217"/>
            </a:solidFill>
            <a:prstDash val="solid"/>
            <a:round/>
            <a:headEnd len="med" w="med" type="none"/>
            <a:tailEnd len="med" w="med" type="none"/>
          </a:ln>
        </p:spPr>
      </p:cxnSp>
      <p:pic>
        <p:nvPicPr>
          <p:cNvPr id="72" name="Google Shape;72;p14"/>
          <p:cNvPicPr preferRelativeResize="0"/>
          <p:nvPr/>
        </p:nvPicPr>
        <p:blipFill rotWithShape="1">
          <a:blip r:embed="rId4">
            <a:alphaModFix/>
          </a:blip>
          <a:srcRect b="40815" l="12047" r="12039" t="40815"/>
          <a:stretch/>
        </p:blipFill>
        <p:spPr>
          <a:xfrm>
            <a:off x="6033800" y="4740363"/>
            <a:ext cx="539401" cy="130528"/>
          </a:xfrm>
          <a:prstGeom prst="rect">
            <a:avLst/>
          </a:prstGeom>
          <a:noFill/>
          <a:ln>
            <a:noFill/>
          </a:ln>
        </p:spPr>
      </p:pic>
      <p:pic>
        <p:nvPicPr>
          <p:cNvPr id="73" name="Google Shape;73;p14"/>
          <p:cNvPicPr preferRelativeResize="0"/>
          <p:nvPr/>
        </p:nvPicPr>
        <p:blipFill rotWithShape="1">
          <a:blip r:embed="rId5">
            <a:alphaModFix/>
          </a:blip>
          <a:srcRect b="0" l="0" r="0" t="0"/>
          <a:stretch/>
        </p:blipFill>
        <p:spPr>
          <a:xfrm>
            <a:off x="6703500" y="701526"/>
            <a:ext cx="596800" cy="596800"/>
          </a:xfrm>
          <a:prstGeom prst="rect">
            <a:avLst/>
          </a:prstGeom>
          <a:noFill/>
          <a:ln>
            <a:noFill/>
          </a:ln>
        </p:spPr>
      </p:pic>
      <p:pic>
        <p:nvPicPr>
          <p:cNvPr id="74" name="Google Shape;74;p14"/>
          <p:cNvPicPr preferRelativeResize="0"/>
          <p:nvPr/>
        </p:nvPicPr>
        <p:blipFill rotWithShape="1">
          <a:blip r:embed="rId6">
            <a:alphaModFix/>
          </a:blip>
          <a:srcRect b="0" l="0" r="0" t="0"/>
          <a:stretch/>
        </p:blipFill>
        <p:spPr>
          <a:xfrm>
            <a:off x="8883039" y="1264464"/>
            <a:ext cx="596800" cy="596800"/>
          </a:xfrm>
          <a:prstGeom prst="rect">
            <a:avLst/>
          </a:prstGeom>
          <a:noFill/>
          <a:ln>
            <a:noFill/>
          </a:ln>
        </p:spPr>
      </p:pic>
      <p:pic>
        <p:nvPicPr>
          <p:cNvPr id="75" name="Google Shape;75;p14"/>
          <p:cNvPicPr preferRelativeResize="0"/>
          <p:nvPr/>
        </p:nvPicPr>
        <p:blipFill rotWithShape="1">
          <a:blip r:embed="rId7">
            <a:alphaModFix/>
          </a:blip>
          <a:srcRect b="0" l="0" r="0" t="0"/>
          <a:stretch/>
        </p:blipFill>
        <p:spPr>
          <a:xfrm>
            <a:off x="7950349" y="3346877"/>
            <a:ext cx="539401" cy="583345"/>
          </a:xfrm>
          <a:prstGeom prst="rect">
            <a:avLst/>
          </a:prstGeom>
          <a:noFill/>
          <a:ln>
            <a:noFill/>
          </a:ln>
        </p:spPr>
      </p:pic>
      <p:sp>
        <p:nvSpPr>
          <p:cNvPr id="76" name="Google Shape;76;p14"/>
          <p:cNvSpPr txBox="1"/>
          <p:nvPr/>
        </p:nvSpPr>
        <p:spPr>
          <a:xfrm>
            <a:off x="676800" y="1408875"/>
            <a:ext cx="3021000" cy="376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000">
                <a:solidFill>
                  <a:schemeClr val="lt1"/>
                </a:solidFill>
                <a:latin typeface="Montserrat"/>
                <a:ea typeface="Montserrat"/>
                <a:cs typeface="Montserrat"/>
                <a:sym typeface="Montserrat"/>
              </a:rPr>
              <a:t>Declaración</a:t>
            </a:r>
            <a:endParaRPr b="1" sz="10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1000">
                <a:solidFill>
                  <a:schemeClr val="lt1"/>
                </a:solidFill>
                <a:latin typeface="Montserrat"/>
                <a:ea typeface="Montserrat"/>
                <a:cs typeface="Montserrat"/>
                <a:sym typeface="Montserrat"/>
              </a:rPr>
              <a:t>Acceso</a:t>
            </a:r>
            <a:endParaRPr b="1" sz="10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1000">
                <a:solidFill>
                  <a:schemeClr val="lt1"/>
                </a:solidFill>
                <a:latin typeface="Montserrat"/>
                <a:ea typeface="Montserrat"/>
                <a:cs typeface="Montserrat"/>
                <a:sym typeface="Montserrat"/>
              </a:rPr>
              <a:t>Otras formas de acceso</a:t>
            </a:r>
            <a:endParaRPr b="1" sz="1000">
              <a:solidFill>
                <a:schemeClr val="lt1"/>
              </a:solidFill>
              <a:latin typeface="Montserrat"/>
              <a:ea typeface="Montserrat"/>
              <a:cs typeface="Montserrat"/>
              <a:sym typeface="Montserrat"/>
            </a:endParaRPr>
          </a:p>
        </p:txBody>
      </p:sp>
      <p:sp>
        <p:nvSpPr>
          <p:cNvPr id="77" name="Google Shape;77;p14"/>
          <p:cNvSpPr txBox="1"/>
          <p:nvPr/>
        </p:nvSpPr>
        <p:spPr>
          <a:xfrm>
            <a:off x="770025" y="2493025"/>
            <a:ext cx="3407400" cy="800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b="1" lang="en" sz="1000">
                <a:solidFill>
                  <a:schemeClr val="lt1"/>
                </a:solidFill>
                <a:latin typeface="Montserrat"/>
                <a:ea typeface="Montserrat"/>
                <a:cs typeface="Montserrat"/>
                <a:sym typeface="Montserrat"/>
              </a:rPr>
              <a:t>Función VS </a:t>
            </a:r>
            <a:r>
              <a:rPr b="1" lang="en" sz="1000">
                <a:solidFill>
                  <a:schemeClr val="lt1"/>
                </a:solidFill>
                <a:latin typeface="Montserrat"/>
                <a:ea typeface="Montserrat"/>
                <a:cs typeface="Montserrat"/>
                <a:sym typeface="Montserrat"/>
              </a:rPr>
              <a:t>Métodos</a:t>
            </a:r>
            <a:endParaRPr b="1" sz="1000">
              <a:solidFill>
                <a:schemeClr val="lt1"/>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1000">
                <a:solidFill>
                  <a:schemeClr val="lt1"/>
                </a:solidFill>
                <a:latin typeface="Montserrat"/>
                <a:ea typeface="Montserrat"/>
                <a:cs typeface="Montserrat"/>
                <a:sym typeface="Montserrat"/>
              </a:rPr>
              <a:t>Métodos para arreglos  </a:t>
            </a:r>
            <a:endParaRPr b="1" sz="1000">
              <a:solidFill>
                <a:schemeClr val="lt1"/>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b="1" lang="en" sz="1000">
                <a:solidFill>
                  <a:schemeClr val="lt1"/>
                </a:solidFill>
                <a:latin typeface="Montserrat"/>
                <a:ea typeface="Montserrat"/>
                <a:cs typeface="Montserrat"/>
                <a:sym typeface="Montserrat"/>
              </a:rPr>
              <a:t>map(), forEach(), some(), filter(), find()</a:t>
            </a:r>
            <a:endParaRPr b="1" sz="1000">
              <a:solidFill>
                <a:schemeClr val="lt1"/>
              </a:solidFill>
              <a:latin typeface="Montserrat"/>
              <a:ea typeface="Montserrat"/>
              <a:cs typeface="Montserrat"/>
              <a:sym typeface="Montserrat"/>
            </a:endParaRPr>
          </a:p>
        </p:txBody>
      </p:sp>
      <p:sp>
        <p:nvSpPr>
          <p:cNvPr id="78" name="Google Shape;78;p14"/>
          <p:cNvSpPr txBox="1"/>
          <p:nvPr/>
        </p:nvSpPr>
        <p:spPr>
          <a:xfrm>
            <a:off x="676800" y="3951775"/>
            <a:ext cx="2929800" cy="338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1000">
                <a:solidFill>
                  <a:schemeClr val="lt1"/>
                </a:solidFill>
                <a:latin typeface="Montserrat"/>
                <a:ea typeface="Montserrat"/>
                <a:cs typeface="Montserrat"/>
                <a:sym typeface="Montserrat"/>
              </a:rPr>
              <a:t>Ejercicios </a:t>
            </a:r>
            <a:endParaRPr b="1" sz="1000">
              <a:solidFill>
                <a:schemeClr val="lt1"/>
              </a:solidFill>
              <a:latin typeface="Montserrat"/>
              <a:ea typeface="Montserrat"/>
              <a:cs typeface="Montserrat"/>
              <a:sym typeface="Montserrat"/>
            </a:endParaRPr>
          </a:p>
        </p:txBody>
      </p:sp>
      <p:sp>
        <p:nvSpPr>
          <p:cNvPr id="79" name="Google Shape;79;p14"/>
          <p:cNvSpPr/>
          <p:nvPr/>
        </p:nvSpPr>
        <p:spPr>
          <a:xfrm>
            <a:off x="770025" y="4574625"/>
            <a:ext cx="2034000" cy="267000"/>
          </a:xfrm>
          <a:prstGeom prst="rect">
            <a:avLst/>
          </a:prstGeom>
          <a:solidFill>
            <a:srgbClr val="606C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ontserrat ExtraBold"/>
                <a:ea typeface="Montserrat ExtraBold"/>
                <a:cs typeface="Montserrat ExtraBold"/>
                <a:sym typeface="Montserrat ExtraBold"/>
              </a:rPr>
              <a:t>Reto de la semana</a:t>
            </a:r>
            <a:endParaRPr>
              <a:solidFill>
                <a:schemeClr val="lt1"/>
              </a:solidFill>
              <a:latin typeface="Montserrat ExtraBold"/>
              <a:ea typeface="Montserrat ExtraBold"/>
              <a:cs typeface="Montserrat ExtraBold"/>
              <a:sym typeface="Montserrat Extra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83" name="Shape 83"/>
        <p:cNvGrpSpPr/>
        <p:nvPr/>
      </p:nvGrpSpPr>
      <p:grpSpPr>
        <a:xfrm>
          <a:off x="0" y="0"/>
          <a:ext cx="0" cy="0"/>
          <a:chOff x="0" y="0"/>
          <a:chExt cx="0" cy="0"/>
        </a:xfrm>
      </p:grpSpPr>
      <p:sp>
        <p:nvSpPr>
          <p:cNvPr id="84" name="Google Shape;84;p15"/>
          <p:cNvSpPr txBox="1"/>
          <p:nvPr/>
        </p:nvSpPr>
        <p:spPr>
          <a:xfrm>
            <a:off x="640452" y="292935"/>
            <a:ext cx="58170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¿Qué son los arreglos en JavaScript?</a:t>
            </a:r>
            <a:endParaRPr sz="1800">
              <a:solidFill>
                <a:schemeClr val="lt1"/>
              </a:solidFill>
            </a:endParaRPr>
          </a:p>
        </p:txBody>
      </p:sp>
      <p:cxnSp>
        <p:nvCxnSpPr>
          <p:cNvPr id="85" name="Google Shape;85;p15"/>
          <p:cNvCxnSpPr/>
          <p:nvPr/>
        </p:nvCxnSpPr>
        <p:spPr>
          <a:xfrm>
            <a:off x="569152" y="387559"/>
            <a:ext cx="0" cy="228300"/>
          </a:xfrm>
          <a:prstGeom prst="straightConnector1">
            <a:avLst/>
          </a:prstGeom>
          <a:noFill/>
          <a:ln cap="flat" cmpd="sng" w="38100">
            <a:solidFill>
              <a:srgbClr val="6BD980"/>
            </a:solidFill>
            <a:prstDash val="solid"/>
            <a:round/>
            <a:headEnd len="med" w="med" type="none"/>
            <a:tailEnd len="med" w="med" type="none"/>
          </a:ln>
        </p:spPr>
      </p:cxnSp>
      <p:sp>
        <p:nvSpPr>
          <p:cNvPr id="86" name="Google Shape;86;p15"/>
          <p:cNvSpPr txBox="1"/>
          <p:nvPr/>
        </p:nvSpPr>
        <p:spPr>
          <a:xfrm>
            <a:off x="640450" y="814175"/>
            <a:ext cx="3782700" cy="3681900"/>
          </a:xfrm>
          <a:prstGeom prst="rect">
            <a:avLst/>
          </a:prstGeom>
          <a:noFill/>
          <a:ln>
            <a:noFill/>
          </a:ln>
        </p:spPr>
        <p:txBody>
          <a:bodyPr anchorCtr="0" anchor="ctr" bIns="91425" lIns="91425" spcFirstLastPara="1" rIns="91425" wrap="square" tIns="91425">
            <a:spAutoFit/>
          </a:bodyPr>
          <a:lstStyle/>
          <a:p>
            <a:pPr indent="0" lvl="0" marL="0" rtl="0" algn="just">
              <a:lnSpc>
                <a:spcPct val="115000"/>
              </a:lnSpc>
              <a:spcBef>
                <a:spcPts val="1200"/>
              </a:spcBef>
              <a:spcAft>
                <a:spcPts val="0"/>
              </a:spcAft>
              <a:buClr>
                <a:schemeClr val="dk1"/>
              </a:buClr>
              <a:buSzPts val="1100"/>
              <a:buFont typeface="Arial"/>
              <a:buNone/>
            </a:pPr>
            <a:r>
              <a:rPr b="1" lang="en">
                <a:solidFill>
                  <a:schemeClr val="lt1"/>
                </a:solidFill>
                <a:latin typeface="Montserrat"/>
                <a:ea typeface="Montserrat"/>
                <a:cs typeface="Montserrat"/>
                <a:sym typeface="Montserrat"/>
              </a:rPr>
              <a:t>Un arreglo (array) es una estructura de datos que te permite almacenar una colección ordenada de elementos. Estos elementos pueden ser de cualquier tipo de dato en JavaScript, como números, cadenas de texto, objetos, e incluso otros arreglos.</a:t>
            </a:r>
            <a:endParaRPr b="1">
              <a:solidFill>
                <a:schemeClr val="lt1"/>
              </a:solidFill>
              <a:latin typeface="Montserrat"/>
              <a:ea typeface="Montserrat"/>
              <a:cs typeface="Montserrat"/>
              <a:sym typeface="Montserrat"/>
            </a:endParaRPr>
          </a:p>
          <a:p>
            <a:pPr indent="0" lvl="0" marL="0" rtl="0" algn="just">
              <a:lnSpc>
                <a:spcPct val="115000"/>
              </a:lnSpc>
              <a:spcBef>
                <a:spcPts val="1200"/>
              </a:spcBef>
              <a:spcAft>
                <a:spcPts val="0"/>
              </a:spcAft>
              <a:buClr>
                <a:schemeClr val="dk1"/>
              </a:buClr>
              <a:buSzPts val="1100"/>
              <a:buFont typeface="Arial"/>
              <a:buNone/>
            </a:pPr>
            <a:r>
              <a:rPr b="1" lang="en">
                <a:solidFill>
                  <a:schemeClr val="lt1"/>
                </a:solidFill>
                <a:latin typeface="Montserrat"/>
                <a:ea typeface="Montserrat"/>
                <a:cs typeface="Montserrat"/>
                <a:sym typeface="Montserrat"/>
              </a:rPr>
              <a:t>Piensa en un arreglo como una lista de compras. Cada elemento de la lista es un elemento del arreglo, y puedes acceder a ellos por su posición en la lista (índice).</a:t>
            </a:r>
            <a:endParaRPr b="1">
              <a:solidFill>
                <a:schemeClr val="lt1"/>
              </a:solidFill>
              <a:latin typeface="Montserrat"/>
              <a:ea typeface="Montserrat"/>
              <a:cs typeface="Montserrat"/>
              <a:sym typeface="Montserrat"/>
            </a:endParaRPr>
          </a:p>
          <a:p>
            <a:pPr indent="0" lvl="0" marL="0" rtl="0" algn="just">
              <a:lnSpc>
                <a:spcPct val="130000"/>
              </a:lnSpc>
              <a:spcBef>
                <a:spcPts val="1200"/>
              </a:spcBef>
              <a:spcAft>
                <a:spcPts val="0"/>
              </a:spcAft>
              <a:buNone/>
            </a:pPr>
            <a:r>
              <a:t/>
            </a:r>
            <a:endParaRPr b="1">
              <a:solidFill>
                <a:schemeClr val="lt1"/>
              </a:solidFill>
              <a:latin typeface="Montserrat"/>
              <a:ea typeface="Montserrat"/>
              <a:cs typeface="Montserrat"/>
              <a:sym typeface="Montserrat"/>
            </a:endParaRPr>
          </a:p>
        </p:txBody>
      </p:sp>
      <p:pic>
        <p:nvPicPr>
          <p:cNvPr id="87" name="Google Shape;87;p15"/>
          <p:cNvPicPr preferRelativeResize="0"/>
          <p:nvPr/>
        </p:nvPicPr>
        <p:blipFill rotWithShape="1">
          <a:blip r:embed="rId3">
            <a:alphaModFix/>
          </a:blip>
          <a:srcRect b="2764" l="10043" r="39179" t="4480"/>
          <a:stretch/>
        </p:blipFill>
        <p:spPr>
          <a:xfrm>
            <a:off x="5770551" y="0"/>
            <a:ext cx="4223700" cy="5143500"/>
          </a:xfrm>
          <a:prstGeom prst="rect">
            <a:avLst/>
          </a:prstGeom>
          <a:noFill/>
          <a:ln>
            <a:noFill/>
          </a:ln>
        </p:spPr>
      </p:pic>
      <p:pic>
        <p:nvPicPr>
          <p:cNvPr id="88" name="Google Shape;88;p15"/>
          <p:cNvPicPr preferRelativeResize="0"/>
          <p:nvPr/>
        </p:nvPicPr>
        <p:blipFill rotWithShape="1">
          <a:blip r:embed="rId4">
            <a:alphaModFix/>
          </a:blip>
          <a:srcRect b="40815" l="12047" r="12039" t="40815"/>
          <a:stretch/>
        </p:blipFill>
        <p:spPr>
          <a:xfrm>
            <a:off x="569150" y="4740363"/>
            <a:ext cx="539401" cy="130528"/>
          </a:xfrm>
          <a:prstGeom prst="rect">
            <a:avLst/>
          </a:prstGeom>
          <a:noFill/>
          <a:ln>
            <a:noFill/>
          </a:ln>
        </p:spPr>
      </p:pic>
      <p:pic>
        <p:nvPicPr>
          <p:cNvPr id="89" name="Google Shape;89;p15"/>
          <p:cNvPicPr preferRelativeResize="0"/>
          <p:nvPr/>
        </p:nvPicPr>
        <p:blipFill rotWithShape="1">
          <a:blip r:embed="rId5">
            <a:alphaModFix/>
          </a:blip>
          <a:srcRect b="0" l="0" r="0" t="0"/>
          <a:stretch/>
        </p:blipFill>
        <p:spPr>
          <a:xfrm rot="-373270">
            <a:off x="8138486" y="176411"/>
            <a:ext cx="775503" cy="77550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93" name="Shape 93"/>
        <p:cNvGrpSpPr/>
        <p:nvPr/>
      </p:nvGrpSpPr>
      <p:grpSpPr>
        <a:xfrm>
          <a:off x="0" y="0"/>
          <a:ext cx="0" cy="0"/>
          <a:chOff x="0" y="0"/>
          <a:chExt cx="0" cy="0"/>
        </a:xfrm>
      </p:grpSpPr>
      <p:sp>
        <p:nvSpPr>
          <p:cNvPr id="94" name="Google Shape;94;p16"/>
          <p:cNvSpPr txBox="1"/>
          <p:nvPr/>
        </p:nvSpPr>
        <p:spPr>
          <a:xfrm>
            <a:off x="640452" y="292935"/>
            <a:ext cx="58170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¿Cómo se declaran? </a:t>
            </a:r>
            <a:endParaRPr sz="1800">
              <a:solidFill>
                <a:schemeClr val="lt1"/>
              </a:solidFill>
            </a:endParaRPr>
          </a:p>
        </p:txBody>
      </p:sp>
      <p:cxnSp>
        <p:nvCxnSpPr>
          <p:cNvPr id="95" name="Google Shape;95;p16"/>
          <p:cNvCxnSpPr/>
          <p:nvPr/>
        </p:nvCxnSpPr>
        <p:spPr>
          <a:xfrm>
            <a:off x="569152" y="387559"/>
            <a:ext cx="0" cy="228300"/>
          </a:xfrm>
          <a:prstGeom prst="straightConnector1">
            <a:avLst/>
          </a:prstGeom>
          <a:noFill/>
          <a:ln cap="flat" cmpd="sng" w="38100">
            <a:solidFill>
              <a:srgbClr val="6BD980"/>
            </a:solidFill>
            <a:prstDash val="solid"/>
            <a:round/>
            <a:headEnd len="med" w="med" type="none"/>
            <a:tailEnd len="med" w="med" type="none"/>
          </a:ln>
        </p:spPr>
      </p:cxnSp>
      <p:sp>
        <p:nvSpPr>
          <p:cNvPr id="96" name="Google Shape;96;p16"/>
          <p:cNvSpPr txBox="1"/>
          <p:nvPr/>
        </p:nvSpPr>
        <p:spPr>
          <a:xfrm>
            <a:off x="772063" y="836963"/>
            <a:ext cx="5112000" cy="1870800"/>
          </a:xfrm>
          <a:prstGeom prst="rect">
            <a:avLst/>
          </a:prstGeom>
          <a:noFill/>
          <a:ln>
            <a:noFill/>
          </a:ln>
        </p:spPr>
        <p:txBody>
          <a:bodyPr anchorCtr="0" anchor="ctr" bIns="91425" lIns="91425" spcFirstLastPara="1" rIns="91425" wrap="square" tIns="91425">
            <a:spAutoFit/>
          </a:bodyPr>
          <a:lstStyle/>
          <a:p>
            <a:pPr indent="-298450" lvl="0" marL="457200" rtl="0" algn="l">
              <a:lnSpc>
                <a:spcPct val="115000"/>
              </a:lnSpc>
              <a:spcBef>
                <a:spcPts val="1200"/>
              </a:spcBef>
              <a:spcAft>
                <a:spcPts val="0"/>
              </a:spcAft>
              <a:buClr>
                <a:schemeClr val="lt1"/>
              </a:buClr>
              <a:buSzPts val="1100"/>
              <a:buChar char="●"/>
            </a:pPr>
            <a:r>
              <a:rPr lang="en" sz="1100">
                <a:solidFill>
                  <a:schemeClr val="lt1"/>
                </a:solidFill>
              </a:rPr>
              <a:t>Usa </a:t>
            </a:r>
            <a:r>
              <a:rPr lang="en" sz="1100">
                <a:solidFill>
                  <a:srgbClr val="29CF49"/>
                </a:solidFill>
                <a:latin typeface="Roboto Mono"/>
                <a:ea typeface="Roboto Mono"/>
                <a:cs typeface="Roboto Mono"/>
                <a:sym typeface="Roboto Mono"/>
              </a:rPr>
              <a:t>const</a:t>
            </a:r>
            <a:r>
              <a:rPr lang="en" sz="1100">
                <a:solidFill>
                  <a:schemeClr val="lt1"/>
                </a:solidFill>
              </a:rPr>
              <a:t> cuando no necesites reasignar el arreglo a una nueva referencia, pero sí modificar su contenido. Esta es la opción preferida en la mayoría de los casos, ya que promueve la inmutabilidad y reduce la posibilidad de errores.</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lang="en" sz="1100">
                <a:solidFill>
                  <a:schemeClr val="lt1"/>
                </a:solidFill>
              </a:rPr>
              <a:t>Usa </a:t>
            </a:r>
            <a:r>
              <a:rPr lang="en" sz="1100">
                <a:solidFill>
                  <a:srgbClr val="29CF49"/>
                </a:solidFill>
                <a:latin typeface="Roboto Mono"/>
                <a:ea typeface="Roboto Mono"/>
                <a:cs typeface="Roboto Mono"/>
                <a:sym typeface="Roboto Mono"/>
              </a:rPr>
              <a:t>let</a:t>
            </a:r>
            <a:r>
              <a:rPr lang="en" sz="1100">
                <a:solidFill>
                  <a:schemeClr val="lt1"/>
                </a:solidFill>
              </a:rPr>
              <a:t> cuando necesites reasignar la variable a un arreglo completamente diferente.</a:t>
            </a:r>
            <a:endParaRPr sz="1100">
              <a:solidFill>
                <a:schemeClr val="lt1"/>
              </a:solidFill>
            </a:endParaRPr>
          </a:p>
          <a:p>
            <a:pPr indent="0" lvl="0" marL="0" rtl="0" algn="l">
              <a:lnSpc>
                <a:spcPct val="115000"/>
              </a:lnSpc>
              <a:spcBef>
                <a:spcPts val="1200"/>
              </a:spcBef>
              <a:spcAft>
                <a:spcPts val="1200"/>
              </a:spcAft>
              <a:buNone/>
            </a:pPr>
            <a:r>
              <a:rPr lang="en" sz="1100">
                <a:solidFill>
                  <a:schemeClr val="lt1"/>
                </a:solidFill>
              </a:rPr>
              <a:t>Recuerda que la elección entre </a:t>
            </a:r>
            <a:r>
              <a:rPr lang="en" sz="1100">
                <a:solidFill>
                  <a:schemeClr val="lt1"/>
                </a:solidFill>
                <a:latin typeface="Roboto Mono"/>
                <a:ea typeface="Roboto Mono"/>
                <a:cs typeface="Roboto Mono"/>
                <a:sym typeface="Roboto Mono"/>
              </a:rPr>
              <a:t>let</a:t>
            </a:r>
            <a:r>
              <a:rPr lang="en" sz="1100">
                <a:solidFill>
                  <a:schemeClr val="lt1"/>
                </a:solidFill>
              </a:rPr>
              <a:t> y </a:t>
            </a:r>
            <a:r>
              <a:rPr lang="en" sz="1100">
                <a:solidFill>
                  <a:schemeClr val="lt1"/>
                </a:solidFill>
                <a:latin typeface="Roboto Mono"/>
                <a:ea typeface="Roboto Mono"/>
                <a:cs typeface="Roboto Mono"/>
                <a:sym typeface="Roboto Mono"/>
              </a:rPr>
              <a:t>const</a:t>
            </a:r>
            <a:r>
              <a:rPr lang="en" sz="1100">
                <a:solidFill>
                  <a:schemeClr val="lt1"/>
                </a:solidFill>
              </a:rPr>
              <a:t> depende de cómo planeas usar el arreglo en tu código.</a:t>
            </a:r>
            <a:endParaRPr b="1" sz="1300">
              <a:solidFill>
                <a:schemeClr val="lt1"/>
              </a:solidFill>
              <a:latin typeface="Montserrat"/>
              <a:ea typeface="Montserrat"/>
              <a:cs typeface="Montserrat"/>
              <a:sym typeface="Montserrat"/>
            </a:endParaRPr>
          </a:p>
        </p:txBody>
      </p:sp>
      <p:pic>
        <p:nvPicPr>
          <p:cNvPr id="97" name="Google Shape;97;p16"/>
          <p:cNvPicPr preferRelativeResize="0"/>
          <p:nvPr/>
        </p:nvPicPr>
        <p:blipFill rotWithShape="1">
          <a:blip r:embed="rId3">
            <a:alphaModFix/>
          </a:blip>
          <a:srcRect b="2764" l="10043" r="39179" t="4480"/>
          <a:stretch/>
        </p:blipFill>
        <p:spPr>
          <a:xfrm>
            <a:off x="6279726" y="0"/>
            <a:ext cx="4223700" cy="5143500"/>
          </a:xfrm>
          <a:prstGeom prst="rect">
            <a:avLst/>
          </a:prstGeom>
          <a:noFill/>
          <a:ln>
            <a:noFill/>
          </a:ln>
        </p:spPr>
      </p:pic>
      <p:pic>
        <p:nvPicPr>
          <p:cNvPr id="98" name="Google Shape;98;p16"/>
          <p:cNvPicPr preferRelativeResize="0"/>
          <p:nvPr/>
        </p:nvPicPr>
        <p:blipFill rotWithShape="1">
          <a:blip r:embed="rId4">
            <a:alphaModFix/>
          </a:blip>
          <a:srcRect b="40815" l="12047" r="12039" t="40815"/>
          <a:stretch/>
        </p:blipFill>
        <p:spPr>
          <a:xfrm>
            <a:off x="569150" y="4740363"/>
            <a:ext cx="539401" cy="130528"/>
          </a:xfrm>
          <a:prstGeom prst="rect">
            <a:avLst/>
          </a:prstGeom>
          <a:noFill/>
          <a:ln>
            <a:noFill/>
          </a:ln>
        </p:spPr>
      </p:pic>
      <p:pic>
        <p:nvPicPr>
          <p:cNvPr id="99" name="Google Shape;99;p16"/>
          <p:cNvPicPr preferRelativeResize="0"/>
          <p:nvPr/>
        </p:nvPicPr>
        <p:blipFill rotWithShape="1">
          <a:blip r:embed="rId5">
            <a:alphaModFix/>
          </a:blip>
          <a:srcRect b="0" l="0" r="0" t="0"/>
          <a:stretch/>
        </p:blipFill>
        <p:spPr>
          <a:xfrm rot="-373270">
            <a:off x="8138486" y="176411"/>
            <a:ext cx="775503" cy="775503"/>
          </a:xfrm>
          <a:prstGeom prst="rect">
            <a:avLst/>
          </a:prstGeom>
          <a:noFill/>
          <a:ln>
            <a:noFill/>
          </a:ln>
        </p:spPr>
      </p:pic>
      <p:pic>
        <p:nvPicPr>
          <p:cNvPr id="100" name="Google Shape;100;p16"/>
          <p:cNvPicPr preferRelativeResize="0"/>
          <p:nvPr/>
        </p:nvPicPr>
        <p:blipFill>
          <a:blip r:embed="rId6">
            <a:alphaModFix/>
          </a:blip>
          <a:stretch>
            <a:fillRect/>
          </a:stretch>
        </p:blipFill>
        <p:spPr>
          <a:xfrm>
            <a:off x="1787175" y="2707775"/>
            <a:ext cx="3310060" cy="2206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104" name="Shape 104"/>
        <p:cNvGrpSpPr/>
        <p:nvPr/>
      </p:nvGrpSpPr>
      <p:grpSpPr>
        <a:xfrm>
          <a:off x="0" y="0"/>
          <a:ext cx="0" cy="0"/>
          <a:chOff x="0" y="0"/>
          <a:chExt cx="0" cy="0"/>
        </a:xfrm>
      </p:grpSpPr>
      <p:sp>
        <p:nvSpPr>
          <p:cNvPr id="105" name="Google Shape;105;p17"/>
          <p:cNvSpPr txBox="1"/>
          <p:nvPr/>
        </p:nvSpPr>
        <p:spPr>
          <a:xfrm>
            <a:off x="640452" y="292935"/>
            <a:ext cx="58170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Acceso </a:t>
            </a:r>
            <a:r>
              <a:rPr lang="en" sz="2000">
                <a:solidFill>
                  <a:schemeClr val="lt1"/>
                </a:solidFill>
                <a:latin typeface="Montserrat ExtraBold"/>
                <a:ea typeface="Montserrat ExtraBold"/>
                <a:cs typeface="Montserrat ExtraBold"/>
                <a:sym typeface="Montserrat ExtraBold"/>
              </a:rPr>
              <a:t> </a:t>
            </a:r>
            <a:endParaRPr sz="1800">
              <a:solidFill>
                <a:schemeClr val="lt1"/>
              </a:solidFill>
            </a:endParaRPr>
          </a:p>
        </p:txBody>
      </p:sp>
      <p:cxnSp>
        <p:nvCxnSpPr>
          <p:cNvPr id="106" name="Google Shape;106;p17"/>
          <p:cNvCxnSpPr/>
          <p:nvPr/>
        </p:nvCxnSpPr>
        <p:spPr>
          <a:xfrm>
            <a:off x="569152" y="387559"/>
            <a:ext cx="0" cy="228300"/>
          </a:xfrm>
          <a:prstGeom prst="straightConnector1">
            <a:avLst/>
          </a:prstGeom>
          <a:noFill/>
          <a:ln cap="flat" cmpd="sng" w="38100">
            <a:solidFill>
              <a:srgbClr val="6BD980"/>
            </a:solidFill>
            <a:prstDash val="solid"/>
            <a:round/>
            <a:headEnd len="med" w="med" type="none"/>
            <a:tailEnd len="med" w="med" type="none"/>
          </a:ln>
        </p:spPr>
      </p:cxnSp>
      <p:sp>
        <p:nvSpPr>
          <p:cNvPr id="107" name="Google Shape;107;p17"/>
          <p:cNvSpPr txBox="1"/>
          <p:nvPr/>
        </p:nvSpPr>
        <p:spPr>
          <a:xfrm>
            <a:off x="416750" y="783725"/>
            <a:ext cx="4114500" cy="2334000"/>
          </a:xfrm>
          <a:prstGeom prst="rect">
            <a:avLst/>
          </a:prstGeom>
          <a:noFill/>
          <a:ln>
            <a:noFill/>
          </a:ln>
        </p:spPr>
        <p:txBody>
          <a:bodyPr anchorCtr="0" anchor="ctr" bIns="91425" lIns="91425" spcFirstLastPara="1" rIns="91425" wrap="square" tIns="91425">
            <a:spAutoFit/>
          </a:bodyPr>
          <a:lstStyle/>
          <a:p>
            <a:pPr indent="-311150" lvl="0" marL="457200" rtl="0" algn="just">
              <a:lnSpc>
                <a:spcPct val="130000"/>
              </a:lnSpc>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Los índices en JavaScript comienzan en 0. Es decir, el primer elemento tiene índice 0, el segundo tiene índice 1, y así sucesivamente.</a:t>
            </a:r>
            <a:endParaRPr b="1" sz="1300">
              <a:solidFill>
                <a:schemeClr val="lt1"/>
              </a:solidFill>
              <a:latin typeface="Montserrat"/>
              <a:ea typeface="Montserrat"/>
              <a:cs typeface="Montserrat"/>
              <a:sym typeface="Montserrat"/>
            </a:endParaRPr>
          </a:p>
          <a:p>
            <a:pPr indent="-311150" lvl="0" marL="457200" rtl="0" algn="just">
              <a:lnSpc>
                <a:spcPct val="130000"/>
              </a:lnSpc>
              <a:spcBef>
                <a:spcPts val="1000"/>
              </a:spcBef>
              <a:spcAft>
                <a:spcPts val="1000"/>
              </a:spcAft>
              <a:buClr>
                <a:schemeClr val="lt1"/>
              </a:buClr>
              <a:buSzPts val="1300"/>
              <a:buFont typeface="Montserrat"/>
              <a:buChar char="●"/>
            </a:pPr>
            <a:r>
              <a:rPr b="1" lang="en" sz="1300">
                <a:solidFill>
                  <a:schemeClr val="lt1"/>
                </a:solidFill>
                <a:latin typeface="Montserrat"/>
                <a:ea typeface="Montserrat"/>
                <a:cs typeface="Montserrat"/>
                <a:sym typeface="Montserrat"/>
              </a:rPr>
              <a:t>Puedes usar el índice para acceder directamente al elemento que se encuentra en esa posición específica del arreglo.</a:t>
            </a:r>
            <a:endParaRPr b="1" sz="1300">
              <a:solidFill>
                <a:schemeClr val="lt1"/>
              </a:solidFill>
              <a:latin typeface="Montserrat"/>
              <a:ea typeface="Montserrat"/>
              <a:cs typeface="Montserrat"/>
              <a:sym typeface="Montserrat"/>
            </a:endParaRPr>
          </a:p>
        </p:txBody>
      </p:sp>
      <p:pic>
        <p:nvPicPr>
          <p:cNvPr id="108" name="Google Shape;108;p17"/>
          <p:cNvPicPr preferRelativeResize="0"/>
          <p:nvPr/>
        </p:nvPicPr>
        <p:blipFill rotWithShape="1">
          <a:blip r:embed="rId3">
            <a:alphaModFix/>
          </a:blip>
          <a:srcRect b="2764" l="10043" r="39179" t="4480"/>
          <a:stretch/>
        </p:blipFill>
        <p:spPr>
          <a:xfrm>
            <a:off x="4920301" y="0"/>
            <a:ext cx="4223700" cy="5143500"/>
          </a:xfrm>
          <a:prstGeom prst="rect">
            <a:avLst/>
          </a:prstGeom>
          <a:noFill/>
          <a:ln>
            <a:noFill/>
          </a:ln>
        </p:spPr>
      </p:pic>
      <p:pic>
        <p:nvPicPr>
          <p:cNvPr id="109" name="Google Shape;109;p17"/>
          <p:cNvPicPr preferRelativeResize="0"/>
          <p:nvPr/>
        </p:nvPicPr>
        <p:blipFill rotWithShape="1">
          <a:blip r:embed="rId4">
            <a:alphaModFix/>
          </a:blip>
          <a:srcRect b="40815" l="12047" r="12039" t="40815"/>
          <a:stretch/>
        </p:blipFill>
        <p:spPr>
          <a:xfrm>
            <a:off x="569150" y="4740363"/>
            <a:ext cx="539401" cy="130528"/>
          </a:xfrm>
          <a:prstGeom prst="rect">
            <a:avLst/>
          </a:prstGeom>
          <a:noFill/>
          <a:ln>
            <a:noFill/>
          </a:ln>
        </p:spPr>
      </p:pic>
      <p:pic>
        <p:nvPicPr>
          <p:cNvPr id="110" name="Google Shape;110;p17"/>
          <p:cNvPicPr preferRelativeResize="0"/>
          <p:nvPr/>
        </p:nvPicPr>
        <p:blipFill rotWithShape="1">
          <a:blip r:embed="rId5">
            <a:alphaModFix/>
          </a:blip>
          <a:srcRect b="0" l="0" r="0" t="0"/>
          <a:stretch/>
        </p:blipFill>
        <p:spPr>
          <a:xfrm rot="-373270">
            <a:off x="8138486" y="176411"/>
            <a:ext cx="775503" cy="775503"/>
          </a:xfrm>
          <a:prstGeom prst="rect">
            <a:avLst/>
          </a:prstGeom>
          <a:noFill/>
          <a:ln>
            <a:noFill/>
          </a:ln>
        </p:spPr>
      </p:pic>
      <p:pic>
        <p:nvPicPr>
          <p:cNvPr id="111" name="Google Shape;111;p17"/>
          <p:cNvPicPr preferRelativeResize="0"/>
          <p:nvPr/>
        </p:nvPicPr>
        <p:blipFill rotWithShape="1">
          <a:blip r:embed="rId6">
            <a:alphaModFix/>
          </a:blip>
          <a:srcRect b="9632" l="3929" r="0" t="20418"/>
          <a:stretch/>
        </p:blipFill>
        <p:spPr>
          <a:xfrm>
            <a:off x="1009452" y="3159800"/>
            <a:ext cx="3521800" cy="14400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115" name="Shape 115"/>
        <p:cNvGrpSpPr/>
        <p:nvPr/>
      </p:nvGrpSpPr>
      <p:grpSpPr>
        <a:xfrm>
          <a:off x="0" y="0"/>
          <a:ext cx="0" cy="0"/>
          <a:chOff x="0" y="0"/>
          <a:chExt cx="0" cy="0"/>
        </a:xfrm>
      </p:grpSpPr>
      <p:pic>
        <p:nvPicPr>
          <p:cNvPr id="116" name="Google Shape;116;p18"/>
          <p:cNvPicPr preferRelativeResize="0"/>
          <p:nvPr/>
        </p:nvPicPr>
        <p:blipFill rotWithShape="1">
          <a:blip r:embed="rId3">
            <a:alphaModFix/>
          </a:blip>
          <a:srcRect b="40815" l="12047" r="12039" t="40815"/>
          <a:stretch/>
        </p:blipFill>
        <p:spPr>
          <a:xfrm>
            <a:off x="569150" y="4740363"/>
            <a:ext cx="539401" cy="130528"/>
          </a:xfrm>
          <a:prstGeom prst="rect">
            <a:avLst/>
          </a:prstGeom>
          <a:noFill/>
          <a:ln>
            <a:noFill/>
          </a:ln>
        </p:spPr>
      </p:pic>
      <p:sp>
        <p:nvSpPr>
          <p:cNvPr id="117" name="Google Shape;117;p18"/>
          <p:cNvSpPr txBox="1"/>
          <p:nvPr/>
        </p:nvSpPr>
        <p:spPr>
          <a:xfrm>
            <a:off x="569150" y="615850"/>
            <a:ext cx="4242600" cy="2223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b="1" lang="en" sz="1100">
                <a:solidFill>
                  <a:schemeClr val="lt1"/>
                </a:solidFill>
                <a:latin typeface="Montserrat"/>
                <a:ea typeface="Montserrat"/>
                <a:cs typeface="Montserrat"/>
                <a:sym typeface="Montserrat"/>
              </a:rPr>
              <a:t>Además de acceder a los elementos de un arreglo por su índice numérico (como </a:t>
            </a:r>
            <a:r>
              <a:rPr b="1" lang="en" sz="1100">
                <a:solidFill>
                  <a:srgbClr val="6BD980"/>
                </a:solidFill>
                <a:latin typeface="Montserrat"/>
                <a:ea typeface="Montserrat"/>
                <a:cs typeface="Montserrat"/>
                <a:sym typeface="Montserrat"/>
              </a:rPr>
              <a:t>miArreglo[0]</a:t>
            </a:r>
            <a:r>
              <a:rPr b="1" lang="en" sz="1100">
                <a:solidFill>
                  <a:schemeClr val="lt1"/>
                </a:solidFill>
                <a:latin typeface="Montserrat"/>
                <a:ea typeface="Montserrat"/>
                <a:cs typeface="Montserrat"/>
                <a:sym typeface="Montserrat"/>
              </a:rPr>
              <a:t>), existen otras formas de recorrer y acceder a cada elemento en JavaScript.</a:t>
            </a:r>
            <a:endParaRPr b="1" sz="1100">
              <a:solidFill>
                <a:schemeClr val="lt1"/>
              </a:solidFill>
              <a:latin typeface="Montserrat"/>
              <a:ea typeface="Montserrat"/>
              <a:cs typeface="Montserrat"/>
              <a:sym typeface="Montserrat"/>
            </a:endParaRPr>
          </a:p>
          <a:p>
            <a:pPr indent="0" lvl="0" marL="0" rtl="0" algn="just">
              <a:spcBef>
                <a:spcPts val="1200"/>
              </a:spcBef>
              <a:spcAft>
                <a:spcPts val="0"/>
              </a:spcAft>
              <a:buNone/>
            </a:pPr>
            <a:r>
              <a:t/>
            </a:r>
            <a:endParaRPr b="1">
              <a:solidFill>
                <a:schemeClr val="lt1"/>
              </a:solidFill>
              <a:latin typeface="Montserrat"/>
              <a:ea typeface="Montserrat"/>
              <a:cs typeface="Montserrat"/>
              <a:sym typeface="Montserrat"/>
            </a:endParaRPr>
          </a:p>
        </p:txBody>
      </p:sp>
      <p:sp>
        <p:nvSpPr>
          <p:cNvPr id="118" name="Google Shape;118;p18"/>
          <p:cNvSpPr txBox="1"/>
          <p:nvPr/>
        </p:nvSpPr>
        <p:spPr>
          <a:xfrm>
            <a:off x="640452" y="292935"/>
            <a:ext cx="58170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Otras formas</a:t>
            </a:r>
            <a:endParaRPr sz="2000">
              <a:solidFill>
                <a:schemeClr val="lt1"/>
              </a:solidFill>
              <a:latin typeface="Montserrat ExtraBold"/>
              <a:ea typeface="Montserrat ExtraBold"/>
              <a:cs typeface="Montserrat ExtraBold"/>
              <a:sym typeface="Montserrat ExtraBold"/>
            </a:endParaRPr>
          </a:p>
        </p:txBody>
      </p:sp>
      <p:cxnSp>
        <p:nvCxnSpPr>
          <p:cNvPr id="119" name="Google Shape;119;p18"/>
          <p:cNvCxnSpPr/>
          <p:nvPr/>
        </p:nvCxnSpPr>
        <p:spPr>
          <a:xfrm>
            <a:off x="569152" y="387559"/>
            <a:ext cx="0" cy="228300"/>
          </a:xfrm>
          <a:prstGeom prst="straightConnector1">
            <a:avLst/>
          </a:prstGeom>
          <a:noFill/>
          <a:ln cap="flat" cmpd="sng" w="38100">
            <a:solidFill>
              <a:srgbClr val="FF8502"/>
            </a:solidFill>
            <a:prstDash val="solid"/>
            <a:round/>
            <a:headEnd len="med" w="med" type="none"/>
            <a:tailEnd len="med" w="med" type="none"/>
          </a:ln>
        </p:spPr>
      </p:cxnSp>
      <p:pic>
        <p:nvPicPr>
          <p:cNvPr id="120" name="Google Shape;120;p18"/>
          <p:cNvPicPr preferRelativeResize="0"/>
          <p:nvPr/>
        </p:nvPicPr>
        <p:blipFill rotWithShape="1">
          <a:blip r:embed="rId4">
            <a:alphaModFix/>
          </a:blip>
          <a:srcRect b="0" l="0" r="0" t="0"/>
          <a:stretch/>
        </p:blipFill>
        <p:spPr>
          <a:xfrm>
            <a:off x="8502364" y="104714"/>
            <a:ext cx="596800" cy="596800"/>
          </a:xfrm>
          <a:prstGeom prst="rect">
            <a:avLst/>
          </a:prstGeom>
          <a:noFill/>
          <a:ln>
            <a:noFill/>
          </a:ln>
        </p:spPr>
      </p:pic>
      <p:pic>
        <p:nvPicPr>
          <p:cNvPr id="121" name="Google Shape;121;p18"/>
          <p:cNvPicPr preferRelativeResize="0"/>
          <p:nvPr/>
        </p:nvPicPr>
        <p:blipFill rotWithShape="1">
          <a:blip r:embed="rId5">
            <a:alphaModFix/>
          </a:blip>
          <a:srcRect b="2764" l="10043" r="39179" t="4480"/>
          <a:stretch/>
        </p:blipFill>
        <p:spPr>
          <a:xfrm>
            <a:off x="4920301" y="0"/>
            <a:ext cx="4223700" cy="5143500"/>
          </a:xfrm>
          <a:prstGeom prst="rect">
            <a:avLst/>
          </a:prstGeom>
          <a:noFill/>
          <a:ln>
            <a:noFill/>
          </a:ln>
        </p:spPr>
      </p:pic>
      <p:sp>
        <p:nvSpPr>
          <p:cNvPr id="122" name="Google Shape;122;p18"/>
          <p:cNvSpPr txBox="1"/>
          <p:nvPr/>
        </p:nvSpPr>
        <p:spPr>
          <a:xfrm>
            <a:off x="640450" y="1860400"/>
            <a:ext cx="3000000" cy="163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100">
                <a:solidFill>
                  <a:schemeClr val="dk1"/>
                </a:solidFill>
                <a:highlight>
                  <a:schemeClr val="lt1"/>
                </a:highlight>
              </a:rPr>
              <a:t>Bucles </a:t>
            </a:r>
            <a:r>
              <a:rPr b="1" lang="en" sz="1100">
                <a:solidFill>
                  <a:srgbClr val="188038"/>
                </a:solidFill>
                <a:highlight>
                  <a:schemeClr val="lt1"/>
                </a:highlight>
                <a:latin typeface="Roboto Mono"/>
                <a:ea typeface="Roboto Mono"/>
                <a:cs typeface="Roboto Mono"/>
                <a:sym typeface="Roboto Mono"/>
              </a:rPr>
              <a:t>for</a:t>
            </a:r>
            <a:r>
              <a:rPr b="1" lang="en" sz="1100">
                <a:solidFill>
                  <a:schemeClr val="dk1"/>
                </a:solidFill>
                <a:highlight>
                  <a:schemeClr val="lt1"/>
                </a:highlight>
              </a:rPr>
              <a:t>:</a:t>
            </a:r>
            <a:endParaRPr b="1" sz="1100">
              <a:solidFill>
                <a:schemeClr val="dk1"/>
              </a:solidFill>
              <a:highlight>
                <a:schemeClr val="lt1"/>
              </a:highlight>
            </a:endParaRPr>
          </a:p>
          <a:p>
            <a:pPr indent="0" lvl="0" marL="0" rtl="0" algn="l">
              <a:lnSpc>
                <a:spcPct val="115000"/>
              </a:lnSpc>
              <a:spcBef>
                <a:spcPts val="1200"/>
              </a:spcBef>
              <a:spcAft>
                <a:spcPts val="0"/>
              </a:spcAft>
              <a:buNone/>
            </a:pPr>
            <a:r>
              <a:rPr b="1" lang="en" sz="1100">
                <a:solidFill>
                  <a:schemeClr val="dk1"/>
                </a:solidFill>
                <a:highlight>
                  <a:schemeClr val="lt1"/>
                </a:highlight>
              </a:rPr>
              <a:t>El bucle </a:t>
            </a:r>
            <a:r>
              <a:rPr b="1" lang="en" sz="1100">
                <a:solidFill>
                  <a:srgbClr val="188038"/>
                </a:solidFill>
                <a:highlight>
                  <a:schemeClr val="lt1"/>
                </a:highlight>
                <a:latin typeface="Roboto Mono"/>
                <a:ea typeface="Roboto Mono"/>
                <a:cs typeface="Roboto Mono"/>
                <a:sym typeface="Roboto Mono"/>
              </a:rPr>
              <a:t>for</a:t>
            </a:r>
            <a:r>
              <a:rPr b="1" lang="en" sz="1100">
                <a:solidFill>
                  <a:schemeClr val="dk1"/>
                </a:solidFill>
                <a:highlight>
                  <a:schemeClr val="lt1"/>
                </a:highlight>
              </a:rPr>
              <a:t> tradicional te permite iterar sobre los elementos del arreglo utilizando un contador.</a:t>
            </a:r>
            <a:endParaRPr b="1" sz="1100">
              <a:solidFill>
                <a:schemeClr val="dk1"/>
              </a:solidFill>
              <a:highlight>
                <a:schemeClr val="lt1"/>
              </a:highlight>
            </a:endParaRPr>
          </a:p>
          <a:p>
            <a:pPr indent="0" lvl="0" marL="0" rtl="0" algn="l">
              <a:lnSpc>
                <a:spcPct val="115000"/>
              </a:lnSpc>
              <a:spcBef>
                <a:spcPts val="1200"/>
              </a:spcBef>
              <a:spcAft>
                <a:spcPts val="1200"/>
              </a:spcAft>
              <a:buNone/>
            </a:pPr>
            <a:r>
              <a:rPr b="1" lang="en" sz="1100">
                <a:solidFill>
                  <a:schemeClr val="dk1"/>
                </a:solidFill>
                <a:highlight>
                  <a:schemeClr val="lt1"/>
                </a:highlight>
              </a:rPr>
              <a:t>Puedes acceder a cada elemento usando el contador como índice.</a:t>
            </a:r>
            <a:endParaRPr b="1" sz="1100">
              <a:solidFill>
                <a:schemeClr val="dk1"/>
              </a:solidFill>
              <a:highlight>
                <a:schemeClr val="lt1"/>
              </a:highlight>
            </a:endParaRPr>
          </a:p>
        </p:txBody>
      </p:sp>
      <p:pic>
        <p:nvPicPr>
          <p:cNvPr id="123" name="Google Shape;123;p18"/>
          <p:cNvPicPr preferRelativeResize="0"/>
          <p:nvPr/>
        </p:nvPicPr>
        <p:blipFill>
          <a:blip r:embed="rId6">
            <a:alphaModFix/>
          </a:blip>
          <a:stretch>
            <a:fillRect/>
          </a:stretch>
        </p:blipFill>
        <p:spPr>
          <a:xfrm>
            <a:off x="699373" y="3677923"/>
            <a:ext cx="3719174" cy="783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127" name="Shape 127"/>
        <p:cNvGrpSpPr/>
        <p:nvPr/>
      </p:nvGrpSpPr>
      <p:grpSpPr>
        <a:xfrm>
          <a:off x="0" y="0"/>
          <a:ext cx="0" cy="0"/>
          <a:chOff x="0" y="0"/>
          <a:chExt cx="0" cy="0"/>
        </a:xfrm>
      </p:grpSpPr>
      <p:sp>
        <p:nvSpPr>
          <p:cNvPr id="128" name="Google Shape;128;p19"/>
          <p:cNvSpPr txBox="1"/>
          <p:nvPr/>
        </p:nvSpPr>
        <p:spPr>
          <a:xfrm>
            <a:off x="640452" y="292935"/>
            <a:ext cx="58170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Metodos</a:t>
            </a:r>
            <a:endParaRPr sz="1800">
              <a:solidFill>
                <a:schemeClr val="lt1"/>
              </a:solidFill>
            </a:endParaRPr>
          </a:p>
        </p:txBody>
      </p:sp>
      <p:cxnSp>
        <p:nvCxnSpPr>
          <p:cNvPr id="129" name="Google Shape;129;p19"/>
          <p:cNvCxnSpPr/>
          <p:nvPr/>
        </p:nvCxnSpPr>
        <p:spPr>
          <a:xfrm>
            <a:off x="569152" y="387559"/>
            <a:ext cx="0" cy="228300"/>
          </a:xfrm>
          <a:prstGeom prst="straightConnector1">
            <a:avLst/>
          </a:prstGeom>
          <a:noFill/>
          <a:ln cap="flat" cmpd="sng" w="38100">
            <a:solidFill>
              <a:srgbClr val="6BD980"/>
            </a:solidFill>
            <a:prstDash val="solid"/>
            <a:round/>
            <a:headEnd len="med" w="med" type="none"/>
            <a:tailEnd len="med" w="med" type="none"/>
          </a:ln>
        </p:spPr>
      </p:cxnSp>
      <p:cxnSp>
        <p:nvCxnSpPr>
          <p:cNvPr id="130" name="Google Shape;130;p19"/>
          <p:cNvCxnSpPr/>
          <p:nvPr/>
        </p:nvCxnSpPr>
        <p:spPr>
          <a:xfrm>
            <a:off x="569152" y="387559"/>
            <a:ext cx="0" cy="228300"/>
          </a:xfrm>
          <a:prstGeom prst="straightConnector1">
            <a:avLst/>
          </a:prstGeom>
          <a:noFill/>
          <a:ln cap="flat" cmpd="sng" w="38100">
            <a:solidFill>
              <a:srgbClr val="FF8502"/>
            </a:solidFill>
            <a:prstDash val="solid"/>
            <a:round/>
            <a:headEnd len="med" w="med" type="none"/>
            <a:tailEnd len="med" w="med" type="none"/>
          </a:ln>
        </p:spPr>
      </p:cxnSp>
      <p:pic>
        <p:nvPicPr>
          <p:cNvPr id="131" name="Google Shape;131;p19"/>
          <p:cNvPicPr preferRelativeResize="0"/>
          <p:nvPr/>
        </p:nvPicPr>
        <p:blipFill>
          <a:blip r:embed="rId3">
            <a:alphaModFix/>
          </a:blip>
          <a:stretch>
            <a:fillRect/>
          </a:stretch>
        </p:blipFill>
        <p:spPr>
          <a:xfrm>
            <a:off x="4083675" y="701535"/>
            <a:ext cx="4744561" cy="4137166"/>
          </a:xfrm>
          <a:prstGeom prst="rect">
            <a:avLst/>
          </a:prstGeom>
          <a:noFill/>
          <a:ln>
            <a:noFill/>
          </a:ln>
        </p:spPr>
      </p:pic>
      <p:sp>
        <p:nvSpPr>
          <p:cNvPr id="132" name="Google Shape;132;p19"/>
          <p:cNvSpPr txBox="1"/>
          <p:nvPr/>
        </p:nvSpPr>
        <p:spPr>
          <a:xfrm>
            <a:off x="569150" y="615850"/>
            <a:ext cx="3017700" cy="2223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b="1" lang="en" sz="2400">
                <a:solidFill>
                  <a:schemeClr val="lt1"/>
                </a:solidFill>
                <a:latin typeface="Montserrat"/>
                <a:ea typeface="Montserrat"/>
                <a:cs typeface="Montserrat"/>
                <a:sym typeface="Montserrat"/>
              </a:rPr>
              <a:t>¿Los </a:t>
            </a:r>
            <a:r>
              <a:rPr b="1" lang="en" sz="2400">
                <a:solidFill>
                  <a:schemeClr val="lt1"/>
                </a:solidFill>
                <a:latin typeface="Montserrat"/>
                <a:ea typeface="Montserrat"/>
                <a:cs typeface="Montserrat"/>
                <a:sym typeface="Montserrat"/>
              </a:rPr>
              <a:t>métodos</a:t>
            </a:r>
            <a:r>
              <a:rPr b="1" lang="en" sz="2400">
                <a:solidFill>
                  <a:schemeClr val="lt1"/>
                </a:solidFill>
                <a:latin typeface="Montserrat"/>
                <a:ea typeface="Montserrat"/>
                <a:cs typeface="Montserrat"/>
                <a:sym typeface="Montserrat"/>
              </a:rPr>
              <a:t> y las funciones son lo mismo?</a:t>
            </a:r>
            <a:endParaRPr b="1" sz="2400">
              <a:solidFill>
                <a:schemeClr val="lt1"/>
              </a:solidFill>
              <a:latin typeface="Montserrat"/>
              <a:ea typeface="Montserrat"/>
              <a:cs typeface="Montserrat"/>
              <a:sym typeface="Montserrat"/>
            </a:endParaRPr>
          </a:p>
          <a:p>
            <a:pPr indent="0" lvl="0" marL="0" rtl="0" algn="just">
              <a:spcBef>
                <a:spcPts val="1200"/>
              </a:spcBef>
              <a:spcAft>
                <a:spcPts val="0"/>
              </a:spcAft>
              <a:buNone/>
            </a:pPr>
            <a:r>
              <a:t/>
            </a:r>
            <a:endParaRPr b="1" sz="2700">
              <a:solidFill>
                <a:schemeClr val="lt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136" name="Shape 136"/>
        <p:cNvGrpSpPr/>
        <p:nvPr/>
      </p:nvGrpSpPr>
      <p:grpSpPr>
        <a:xfrm>
          <a:off x="0" y="0"/>
          <a:ext cx="0" cy="0"/>
          <a:chOff x="0" y="0"/>
          <a:chExt cx="0" cy="0"/>
        </a:xfrm>
      </p:grpSpPr>
      <p:sp>
        <p:nvSpPr>
          <p:cNvPr id="137" name="Google Shape;137;p20"/>
          <p:cNvSpPr txBox="1"/>
          <p:nvPr/>
        </p:nvSpPr>
        <p:spPr>
          <a:xfrm>
            <a:off x="640450" y="292925"/>
            <a:ext cx="45234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Función</a:t>
            </a:r>
            <a:r>
              <a:rPr lang="en" sz="2000">
                <a:solidFill>
                  <a:schemeClr val="lt1"/>
                </a:solidFill>
                <a:latin typeface="Montserrat ExtraBold"/>
                <a:ea typeface="Montserrat ExtraBold"/>
                <a:cs typeface="Montserrat ExtraBold"/>
                <a:sym typeface="Montserrat ExtraBold"/>
              </a:rPr>
              <a:t> VS Método</a:t>
            </a:r>
            <a:endParaRPr sz="1800">
              <a:solidFill>
                <a:schemeClr val="lt1"/>
              </a:solidFill>
            </a:endParaRPr>
          </a:p>
        </p:txBody>
      </p:sp>
      <p:cxnSp>
        <p:nvCxnSpPr>
          <p:cNvPr id="138" name="Google Shape;138;p20"/>
          <p:cNvCxnSpPr/>
          <p:nvPr/>
        </p:nvCxnSpPr>
        <p:spPr>
          <a:xfrm>
            <a:off x="569152" y="387559"/>
            <a:ext cx="0" cy="228300"/>
          </a:xfrm>
          <a:prstGeom prst="straightConnector1">
            <a:avLst/>
          </a:prstGeom>
          <a:noFill/>
          <a:ln cap="flat" cmpd="sng" w="38100">
            <a:solidFill>
              <a:srgbClr val="6BD980"/>
            </a:solidFill>
            <a:prstDash val="solid"/>
            <a:round/>
            <a:headEnd len="med" w="med" type="none"/>
            <a:tailEnd len="med" w="med" type="none"/>
          </a:ln>
        </p:spPr>
      </p:cxnSp>
      <p:pic>
        <p:nvPicPr>
          <p:cNvPr id="139" name="Google Shape;139;p20"/>
          <p:cNvPicPr preferRelativeResize="0"/>
          <p:nvPr/>
        </p:nvPicPr>
        <p:blipFill rotWithShape="1">
          <a:blip r:embed="rId3">
            <a:alphaModFix/>
          </a:blip>
          <a:srcRect b="40815" l="12047" r="12039" t="40815"/>
          <a:stretch/>
        </p:blipFill>
        <p:spPr>
          <a:xfrm>
            <a:off x="569150" y="4740363"/>
            <a:ext cx="539401" cy="130528"/>
          </a:xfrm>
          <a:prstGeom prst="rect">
            <a:avLst/>
          </a:prstGeom>
          <a:noFill/>
          <a:ln>
            <a:noFill/>
          </a:ln>
        </p:spPr>
      </p:pic>
      <p:pic>
        <p:nvPicPr>
          <p:cNvPr id="140" name="Google Shape;140;p20"/>
          <p:cNvPicPr preferRelativeResize="0"/>
          <p:nvPr/>
        </p:nvPicPr>
        <p:blipFill rotWithShape="1">
          <a:blip r:embed="rId4">
            <a:alphaModFix/>
          </a:blip>
          <a:srcRect b="0" l="0" r="0" t="0"/>
          <a:stretch/>
        </p:blipFill>
        <p:spPr>
          <a:xfrm rot="-373280">
            <a:off x="8044274" y="75594"/>
            <a:ext cx="921953" cy="878310"/>
          </a:xfrm>
          <a:prstGeom prst="rect">
            <a:avLst/>
          </a:prstGeom>
          <a:noFill/>
          <a:ln>
            <a:noFill/>
          </a:ln>
        </p:spPr>
      </p:pic>
      <p:pic>
        <p:nvPicPr>
          <p:cNvPr id="141" name="Google Shape;141;p20"/>
          <p:cNvPicPr preferRelativeResize="0"/>
          <p:nvPr/>
        </p:nvPicPr>
        <p:blipFill>
          <a:blip r:embed="rId5">
            <a:alphaModFix/>
          </a:blip>
          <a:stretch>
            <a:fillRect/>
          </a:stretch>
        </p:blipFill>
        <p:spPr>
          <a:xfrm>
            <a:off x="5458237" y="292925"/>
            <a:ext cx="2423276" cy="2423276"/>
          </a:xfrm>
          <a:prstGeom prst="rect">
            <a:avLst/>
          </a:prstGeom>
          <a:noFill/>
          <a:ln>
            <a:noFill/>
          </a:ln>
        </p:spPr>
      </p:pic>
      <p:pic>
        <p:nvPicPr>
          <p:cNvPr id="142" name="Google Shape;142;p20"/>
          <p:cNvPicPr preferRelativeResize="0"/>
          <p:nvPr/>
        </p:nvPicPr>
        <p:blipFill>
          <a:blip r:embed="rId6">
            <a:alphaModFix/>
          </a:blip>
          <a:stretch>
            <a:fillRect/>
          </a:stretch>
        </p:blipFill>
        <p:spPr>
          <a:xfrm>
            <a:off x="1463761" y="701525"/>
            <a:ext cx="2304375" cy="2304375"/>
          </a:xfrm>
          <a:prstGeom prst="rect">
            <a:avLst/>
          </a:prstGeom>
          <a:noFill/>
          <a:ln>
            <a:noFill/>
          </a:ln>
        </p:spPr>
      </p:pic>
      <p:sp>
        <p:nvSpPr>
          <p:cNvPr id="143" name="Google Shape;143;p20"/>
          <p:cNvSpPr txBox="1"/>
          <p:nvPr/>
        </p:nvSpPr>
        <p:spPr>
          <a:xfrm>
            <a:off x="1033075" y="2573850"/>
            <a:ext cx="3000000" cy="2065500"/>
          </a:xfrm>
          <a:prstGeom prst="rect">
            <a:avLst/>
          </a:prstGeom>
          <a:noFill/>
          <a:ln>
            <a:noFill/>
          </a:ln>
        </p:spPr>
        <p:txBody>
          <a:bodyPr anchorCtr="0" anchor="t" bIns="91425" lIns="91425" spcFirstLastPara="1" rIns="91425" wrap="square" tIns="91425">
            <a:spAutoFit/>
          </a:bodyPr>
          <a:lstStyle/>
          <a:p>
            <a:pPr indent="-298450" lvl="0" marL="457200" rtl="0" algn="just">
              <a:lnSpc>
                <a:spcPct val="115000"/>
              </a:lnSpc>
              <a:spcBef>
                <a:spcPts val="1200"/>
              </a:spcBef>
              <a:spcAft>
                <a:spcPts val="0"/>
              </a:spcAft>
              <a:buClr>
                <a:schemeClr val="lt1"/>
              </a:buClr>
              <a:buSzPts val="1100"/>
              <a:buChar char="●"/>
            </a:pPr>
            <a:r>
              <a:rPr b="1" lang="en" sz="1100">
                <a:solidFill>
                  <a:schemeClr val="lt1"/>
                </a:solidFill>
                <a:latin typeface="Montserrat"/>
                <a:ea typeface="Montserrat"/>
                <a:cs typeface="Montserrat"/>
                <a:sym typeface="Montserrat"/>
              </a:rPr>
              <a:t>Martillo:</a:t>
            </a:r>
            <a:r>
              <a:rPr lang="en" sz="1100">
                <a:solidFill>
                  <a:schemeClr val="lt1"/>
                </a:solidFill>
                <a:latin typeface="Montserrat"/>
                <a:ea typeface="Montserrat"/>
                <a:cs typeface="Montserrat"/>
                <a:sym typeface="Montserrat"/>
              </a:rPr>
              <a:t> Sirve para clavar clavos.</a:t>
            </a:r>
            <a:endParaRPr sz="1100">
              <a:solidFill>
                <a:schemeClr val="lt1"/>
              </a:solidFill>
              <a:latin typeface="Montserrat"/>
              <a:ea typeface="Montserrat"/>
              <a:cs typeface="Montserrat"/>
              <a:sym typeface="Montserrat"/>
            </a:endParaRPr>
          </a:p>
          <a:p>
            <a:pPr indent="-298450" lvl="0" marL="457200" rtl="0" algn="just">
              <a:lnSpc>
                <a:spcPct val="115000"/>
              </a:lnSpc>
              <a:spcBef>
                <a:spcPts val="0"/>
              </a:spcBef>
              <a:spcAft>
                <a:spcPts val="0"/>
              </a:spcAft>
              <a:buClr>
                <a:schemeClr val="lt1"/>
              </a:buClr>
              <a:buSzPts val="1100"/>
              <a:buChar char="●"/>
            </a:pPr>
            <a:r>
              <a:rPr b="1" lang="en" sz="1100">
                <a:solidFill>
                  <a:schemeClr val="lt1"/>
                </a:solidFill>
                <a:latin typeface="Montserrat"/>
                <a:ea typeface="Montserrat"/>
                <a:cs typeface="Montserrat"/>
                <a:sym typeface="Montserrat"/>
              </a:rPr>
              <a:t>Destornillador:</a:t>
            </a:r>
            <a:r>
              <a:rPr lang="en" sz="1100">
                <a:solidFill>
                  <a:schemeClr val="lt1"/>
                </a:solidFill>
                <a:latin typeface="Montserrat"/>
                <a:ea typeface="Montserrat"/>
                <a:cs typeface="Montserrat"/>
                <a:sym typeface="Montserrat"/>
              </a:rPr>
              <a:t> Sirve para atornillar y desatornillar tornillos.</a:t>
            </a:r>
            <a:endParaRPr sz="1100">
              <a:solidFill>
                <a:schemeClr val="lt1"/>
              </a:solidFill>
              <a:latin typeface="Montserrat"/>
              <a:ea typeface="Montserrat"/>
              <a:cs typeface="Montserrat"/>
              <a:sym typeface="Montserrat"/>
            </a:endParaRPr>
          </a:p>
          <a:p>
            <a:pPr indent="-298450" lvl="0" marL="457200" rtl="0" algn="just">
              <a:lnSpc>
                <a:spcPct val="115000"/>
              </a:lnSpc>
              <a:spcBef>
                <a:spcPts val="0"/>
              </a:spcBef>
              <a:spcAft>
                <a:spcPts val="0"/>
              </a:spcAft>
              <a:buClr>
                <a:schemeClr val="lt1"/>
              </a:buClr>
              <a:buSzPts val="1100"/>
              <a:buChar char="●"/>
            </a:pPr>
            <a:r>
              <a:rPr b="1" lang="en" sz="1100">
                <a:solidFill>
                  <a:schemeClr val="lt1"/>
                </a:solidFill>
                <a:latin typeface="Montserrat"/>
                <a:ea typeface="Montserrat"/>
                <a:cs typeface="Montserrat"/>
                <a:sym typeface="Montserrat"/>
              </a:rPr>
              <a:t>Llave inglesa:</a:t>
            </a:r>
            <a:r>
              <a:rPr lang="en" sz="1100">
                <a:solidFill>
                  <a:schemeClr val="lt1"/>
                </a:solidFill>
                <a:latin typeface="Montserrat"/>
                <a:ea typeface="Montserrat"/>
                <a:cs typeface="Montserrat"/>
                <a:sym typeface="Montserrat"/>
              </a:rPr>
              <a:t> Sirve para ajustar tuercas.</a:t>
            </a:r>
            <a:endParaRPr sz="1100">
              <a:solidFill>
                <a:schemeClr val="lt1"/>
              </a:solidFill>
              <a:latin typeface="Montserrat"/>
              <a:ea typeface="Montserrat"/>
              <a:cs typeface="Montserrat"/>
              <a:sym typeface="Montserrat"/>
            </a:endParaRPr>
          </a:p>
          <a:p>
            <a:pPr indent="0" lvl="0" marL="0" rtl="0" algn="just">
              <a:lnSpc>
                <a:spcPct val="115000"/>
              </a:lnSpc>
              <a:spcBef>
                <a:spcPts val="1200"/>
              </a:spcBef>
              <a:spcAft>
                <a:spcPts val="1200"/>
              </a:spcAft>
              <a:buNone/>
            </a:pPr>
            <a:r>
              <a:rPr lang="en" sz="1100">
                <a:solidFill>
                  <a:schemeClr val="lt1"/>
                </a:solidFill>
                <a:latin typeface="Montserrat"/>
                <a:ea typeface="Montserrat"/>
                <a:cs typeface="Montserrat"/>
                <a:sym typeface="Montserrat"/>
              </a:rPr>
              <a:t>En este caso, cada </a:t>
            </a:r>
            <a:r>
              <a:rPr b="1" lang="en" sz="1100">
                <a:solidFill>
                  <a:schemeClr val="lt1"/>
                </a:solidFill>
                <a:latin typeface="Montserrat"/>
                <a:ea typeface="Montserrat"/>
                <a:cs typeface="Montserrat"/>
                <a:sym typeface="Montserrat"/>
              </a:rPr>
              <a:t>herramienta</a:t>
            </a:r>
            <a:r>
              <a:rPr lang="en" sz="1100">
                <a:solidFill>
                  <a:schemeClr val="lt1"/>
                </a:solidFill>
                <a:latin typeface="Montserrat"/>
                <a:ea typeface="Montserrat"/>
                <a:cs typeface="Montserrat"/>
                <a:sym typeface="Montserrat"/>
              </a:rPr>
              <a:t> sería como una </a:t>
            </a:r>
            <a:r>
              <a:rPr b="1" lang="en" sz="1100">
                <a:solidFill>
                  <a:schemeClr val="lt1"/>
                </a:solidFill>
                <a:latin typeface="Montserrat"/>
                <a:ea typeface="Montserrat"/>
                <a:cs typeface="Montserrat"/>
                <a:sym typeface="Montserrat"/>
              </a:rPr>
              <a:t>función</a:t>
            </a:r>
            <a:r>
              <a:rPr lang="en" sz="1100">
                <a:solidFill>
                  <a:schemeClr val="lt1"/>
                </a:solidFill>
                <a:latin typeface="Montserrat"/>
                <a:ea typeface="Montserrat"/>
                <a:cs typeface="Montserrat"/>
                <a:sym typeface="Montserrat"/>
              </a:rPr>
              <a:t> en JavaScript. Son independientes y realizan una tarea específica.</a:t>
            </a:r>
            <a:endParaRPr sz="1100">
              <a:solidFill>
                <a:schemeClr val="lt1"/>
              </a:solidFill>
              <a:latin typeface="Montserrat"/>
              <a:ea typeface="Montserrat"/>
              <a:cs typeface="Montserrat"/>
              <a:sym typeface="Montserrat"/>
            </a:endParaRPr>
          </a:p>
        </p:txBody>
      </p:sp>
      <p:sp>
        <p:nvSpPr>
          <p:cNvPr id="144" name="Google Shape;144;p20"/>
          <p:cNvSpPr txBox="1"/>
          <p:nvPr/>
        </p:nvSpPr>
        <p:spPr>
          <a:xfrm>
            <a:off x="4739350" y="2184150"/>
            <a:ext cx="3583500" cy="2455200"/>
          </a:xfrm>
          <a:prstGeom prst="rect">
            <a:avLst/>
          </a:prstGeom>
          <a:noFill/>
          <a:ln>
            <a:noFill/>
          </a:ln>
        </p:spPr>
        <p:txBody>
          <a:bodyPr anchorCtr="0" anchor="t" bIns="91425" lIns="91425" spcFirstLastPara="1" rIns="91425" wrap="square" tIns="91425">
            <a:spAutoFit/>
          </a:bodyPr>
          <a:lstStyle/>
          <a:p>
            <a:pPr indent="-298450" lvl="0" marL="457200" rtl="0" algn="just">
              <a:lnSpc>
                <a:spcPct val="115000"/>
              </a:lnSpc>
              <a:spcBef>
                <a:spcPts val="1200"/>
              </a:spcBef>
              <a:spcAft>
                <a:spcPts val="0"/>
              </a:spcAft>
              <a:buClr>
                <a:schemeClr val="lt1"/>
              </a:buClr>
              <a:buSzPts val="1100"/>
              <a:buChar char="●"/>
            </a:pPr>
            <a:r>
              <a:rPr b="1" lang="en" sz="1100">
                <a:solidFill>
                  <a:schemeClr val="lt1"/>
                </a:solidFill>
                <a:latin typeface="Montserrat"/>
                <a:ea typeface="Montserrat"/>
                <a:cs typeface="Montserrat"/>
                <a:sym typeface="Montserrat"/>
              </a:rPr>
              <a:t>Acelerar:</a:t>
            </a:r>
            <a:r>
              <a:rPr lang="en" sz="1100">
                <a:solidFill>
                  <a:schemeClr val="lt1"/>
                </a:solidFill>
                <a:latin typeface="Montserrat"/>
                <a:ea typeface="Montserrat"/>
                <a:cs typeface="Montserrat"/>
                <a:sym typeface="Montserrat"/>
              </a:rPr>
              <a:t> Hace que el coche aumente su velocidad.</a:t>
            </a:r>
            <a:endParaRPr sz="1100">
              <a:solidFill>
                <a:schemeClr val="lt1"/>
              </a:solidFill>
              <a:latin typeface="Montserrat"/>
              <a:ea typeface="Montserrat"/>
              <a:cs typeface="Montserrat"/>
              <a:sym typeface="Montserrat"/>
            </a:endParaRPr>
          </a:p>
          <a:p>
            <a:pPr indent="-298450" lvl="0" marL="457200" rtl="0" algn="just">
              <a:lnSpc>
                <a:spcPct val="115000"/>
              </a:lnSpc>
              <a:spcBef>
                <a:spcPts val="0"/>
              </a:spcBef>
              <a:spcAft>
                <a:spcPts val="0"/>
              </a:spcAft>
              <a:buClr>
                <a:schemeClr val="lt1"/>
              </a:buClr>
              <a:buSzPts val="1100"/>
              <a:buChar char="●"/>
            </a:pPr>
            <a:r>
              <a:rPr b="1" lang="en" sz="1100">
                <a:solidFill>
                  <a:schemeClr val="lt1"/>
                </a:solidFill>
                <a:latin typeface="Montserrat"/>
                <a:ea typeface="Montserrat"/>
                <a:cs typeface="Montserrat"/>
                <a:sym typeface="Montserrat"/>
              </a:rPr>
              <a:t>Frenar:</a:t>
            </a:r>
            <a:r>
              <a:rPr lang="en" sz="1100">
                <a:solidFill>
                  <a:schemeClr val="lt1"/>
                </a:solidFill>
                <a:latin typeface="Montserrat"/>
                <a:ea typeface="Montserrat"/>
                <a:cs typeface="Montserrat"/>
                <a:sym typeface="Montserrat"/>
              </a:rPr>
              <a:t> Hace que el coche disminuya su velocidad.</a:t>
            </a:r>
            <a:endParaRPr sz="1100">
              <a:solidFill>
                <a:schemeClr val="lt1"/>
              </a:solidFill>
              <a:latin typeface="Montserrat"/>
              <a:ea typeface="Montserrat"/>
              <a:cs typeface="Montserrat"/>
              <a:sym typeface="Montserrat"/>
            </a:endParaRPr>
          </a:p>
          <a:p>
            <a:pPr indent="-298450" lvl="0" marL="457200" rtl="0" algn="just">
              <a:lnSpc>
                <a:spcPct val="115000"/>
              </a:lnSpc>
              <a:spcBef>
                <a:spcPts val="0"/>
              </a:spcBef>
              <a:spcAft>
                <a:spcPts val="0"/>
              </a:spcAft>
              <a:buClr>
                <a:schemeClr val="lt1"/>
              </a:buClr>
              <a:buSzPts val="1100"/>
              <a:buChar char="●"/>
            </a:pPr>
            <a:r>
              <a:rPr b="1" lang="en" sz="1100">
                <a:solidFill>
                  <a:schemeClr val="lt1"/>
                </a:solidFill>
                <a:latin typeface="Montserrat"/>
                <a:ea typeface="Montserrat"/>
                <a:cs typeface="Montserrat"/>
                <a:sym typeface="Montserrat"/>
              </a:rPr>
              <a:t>Girar el volante:</a:t>
            </a:r>
            <a:r>
              <a:rPr lang="en" sz="1100">
                <a:solidFill>
                  <a:schemeClr val="lt1"/>
                </a:solidFill>
                <a:latin typeface="Montserrat"/>
                <a:ea typeface="Montserrat"/>
                <a:cs typeface="Montserrat"/>
                <a:sym typeface="Montserrat"/>
              </a:rPr>
              <a:t> Hace que el coche cambie de dirección.</a:t>
            </a:r>
            <a:endParaRPr sz="1100">
              <a:solidFill>
                <a:schemeClr val="lt1"/>
              </a:solidFill>
              <a:latin typeface="Montserrat"/>
              <a:ea typeface="Montserrat"/>
              <a:cs typeface="Montserrat"/>
              <a:sym typeface="Montserrat"/>
            </a:endParaRPr>
          </a:p>
          <a:p>
            <a:pPr indent="0" lvl="0" marL="0" rtl="0" algn="just">
              <a:lnSpc>
                <a:spcPct val="115000"/>
              </a:lnSpc>
              <a:spcBef>
                <a:spcPts val="1200"/>
              </a:spcBef>
              <a:spcAft>
                <a:spcPts val="1200"/>
              </a:spcAft>
              <a:buNone/>
            </a:pPr>
            <a:r>
              <a:rPr lang="en" sz="1100">
                <a:solidFill>
                  <a:schemeClr val="lt1"/>
                </a:solidFill>
                <a:latin typeface="Montserrat"/>
                <a:ea typeface="Montserrat"/>
                <a:cs typeface="Montserrat"/>
                <a:sym typeface="Montserrat"/>
              </a:rPr>
              <a:t>En este caso, "acelerar", "frenar" y "girar el volante" serían como </a:t>
            </a:r>
            <a:r>
              <a:rPr b="1" lang="en" sz="1100">
                <a:solidFill>
                  <a:schemeClr val="lt1"/>
                </a:solidFill>
                <a:latin typeface="Montserrat"/>
                <a:ea typeface="Montserrat"/>
                <a:cs typeface="Montserrat"/>
                <a:sym typeface="Montserrat"/>
              </a:rPr>
              <a:t>métodos</a:t>
            </a:r>
            <a:r>
              <a:rPr lang="en" sz="1100">
                <a:solidFill>
                  <a:schemeClr val="lt1"/>
                </a:solidFill>
                <a:latin typeface="Montserrat"/>
                <a:ea typeface="Montserrat"/>
                <a:cs typeface="Montserrat"/>
                <a:sym typeface="Montserrat"/>
              </a:rPr>
              <a:t> en JavaScript. Son funciones, pero están asociadas al objeto "coche" y operan sobre él. No puedes "frenar" sin un coche, ¿verdad?</a:t>
            </a:r>
            <a:endParaRPr sz="1100">
              <a:solidFill>
                <a:schemeClr val="lt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1111E"/>
        </a:solidFill>
      </p:bgPr>
    </p:bg>
    <p:spTree>
      <p:nvGrpSpPr>
        <p:cNvPr id="148" name="Shape 148"/>
        <p:cNvGrpSpPr/>
        <p:nvPr/>
      </p:nvGrpSpPr>
      <p:grpSpPr>
        <a:xfrm>
          <a:off x="0" y="0"/>
          <a:ext cx="0" cy="0"/>
          <a:chOff x="0" y="0"/>
          <a:chExt cx="0" cy="0"/>
        </a:xfrm>
      </p:grpSpPr>
      <p:sp>
        <p:nvSpPr>
          <p:cNvPr id="149" name="Google Shape;149;p21"/>
          <p:cNvSpPr txBox="1"/>
          <p:nvPr/>
        </p:nvSpPr>
        <p:spPr>
          <a:xfrm>
            <a:off x="640450" y="292925"/>
            <a:ext cx="4523400" cy="4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ontserrat ExtraBold"/>
                <a:ea typeface="Montserrat ExtraBold"/>
                <a:cs typeface="Montserrat ExtraBold"/>
                <a:sym typeface="Montserrat ExtraBold"/>
              </a:rPr>
              <a:t>Métodos </a:t>
            </a:r>
            <a:r>
              <a:rPr lang="en" sz="2000">
                <a:solidFill>
                  <a:schemeClr val="lt1"/>
                </a:solidFill>
                <a:latin typeface="Montserrat ExtraBold"/>
                <a:ea typeface="Montserrat ExtraBold"/>
                <a:cs typeface="Montserrat ExtraBold"/>
                <a:sym typeface="Montserrat ExtraBold"/>
              </a:rPr>
              <a:t>básicos</a:t>
            </a:r>
            <a:endParaRPr sz="1800">
              <a:solidFill>
                <a:schemeClr val="lt1"/>
              </a:solidFill>
            </a:endParaRPr>
          </a:p>
        </p:txBody>
      </p:sp>
      <p:cxnSp>
        <p:nvCxnSpPr>
          <p:cNvPr id="150" name="Google Shape;150;p21"/>
          <p:cNvCxnSpPr/>
          <p:nvPr/>
        </p:nvCxnSpPr>
        <p:spPr>
          <a:xfrm>
            <a:off x="569152" y="387559"/>
            <a:ext cx="0" cy="228300"/>
          </a:xfrm>
          <a:prstGeom prst="straightConnector1">
            <a:avLst/>
          </a:prstGeom>
          <a:noFill/>
          <a:ln cap="flat" cmpd="sng" w="38100">
            <a:solidFill>
              <a:srgbClr val="6BD980"/>
            </a:solidFill>
            <a:prstDash val="solid"/>
            <a:round/>
            <a:headEnd len="med" w="med" type="none"/>
            <a:tailEnd len="med" w="med" type="none"/>
          </a:ln>
        </p:spPr>
      </p:cxnSp>
      <p:pic>
        <p:nvPicPr>
          <p:cNvPr id="151" name="Google Shape;151;p21"/>
          <p:cNvPicPr preferRelativeResize="0"/>
          <p:nvPr/>
        </p:nvPicPr>
        <p:blipFill rotWithShape="1">
          <a:blip r:embed="rId3">
            <a:alphaModFix/>
          </a:blip>
          <a:srcRect b="40815" l="12047" r="12039" t="40815"/>
          <a:stretch/>
        </p:blipFill>
        <p:spPr>
          <a:xfrm>
            <a:off x="569150" y="4740363"/>
            <a:ext cx="539401" cy="130528"/>
          </a:xfrm>
          <a:prstGeom prst="rect">
            <a:avLst/>
          </a:prstGeom>
          <a:noFill/>
          <a:ln>
            <a:noFill/>
          </a:ln>
        </p:spPr>
      </p:pic>
      <p:pic>
        <p:nvPicPr>
          <p:cNvPr id="152" name="Google Shape;152;p21"/>
          <p:cNvPicPr preferRelativeResize="0"/>
          <p:nvPr/>
        </p:nvPicPr>
        <p:blipFill rotWithShape="1">
          <a:blip r:embed="rId4">
            <a:alphaModFix/>
          </a:blip>
          <a:srcRect b="0" l="0" r="0" t="0"/>
          <a:stretch/>
        </p:blipFill>
        <p:spPr>
          <a:xfrm rot="-373280">
            <a:off x="8044274" y="75594"/>
            <a:ext cx="921953" cy="878310"/>
          </a:xfrm>
          <a:prstGeom prst="rect">
            <a:avLst/>
          </a:prstGeom>
          <a:noFill/>
          <a:ln>
            <a:noFill/>
          </a:ln>
        </p:spPr>
      </p:pic>
      <p:pic>
        <p:nvPicPr>
          <p:cNvPr id="153" name="Google Shape;153;p21"/>
          <p:cNvPicPr preferRelativeResize="0"/>
          <p:nvPr/>
        </p:nvPicPr>
        <p:blipFill>
          <a:blip r:embed="rId5">
            <a:alphaModFix/>
          </a:blip>
          <a:stretch>
            <a:fillRect/>
          </a:stretch>
        </p:blipFill>
        <p:spPr>
          <a:xfrm>
            <a:off x="4081450" y="1365500"/>
            <a:ext cx="4402600" cy="2151550"/>
          </a:xfrm>
          <a:prstGeom prst="rect">
            <a:avLst/>
          </a:prstGeom>
          <a:noFill/>
          <a:ln>
            <a:noFill/>
          </a:ln>
        </p:spPr>
      </p:pic>
      <p:sp>
        <p:nvSpPr>
          <p:cNvPr id="154" name="Google Shape;154;p21"/>
          <p:cNvSpPr txBox="1"/>
          <p:nvPr/>
        </p:nvSpPr>
        <p:spPr>
          <a:xfrm>
            <a:off x="336750" y="1186475"/>
            <a:ext cx="3544800" cy="330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300">
                <a:solidFill>
                  <a:schemeClr val="dk1"/>
                </a:solidFill>
                <a:highlight>
                  <a:srgbClr val="FFF2CC"/>
                </a:highlight>
              </a:rPr>
              <a:t>Imagina un arreglo como una fila de personas:</a:t>
            </a:r>
            <a:endParaRPr b="1" sz="1300">
              <a:solidFill>
                <a:schemeClr val="dk1"/>
              </a:solidFill>
              <a:highlight>
                <a:srgbClr val="FFF2CC"/>
              </a:highlight>
            </a:endParaRPr>
          </a:p>
          <a:p>
            <a:pPr indent="-311150" lvl="0" marL="457200" rtl="0" algn="l">
              <a:lnSpc>
                <a:spcPct val="115000"/>
              </a:lnSpc>
              <a:spcBef>
                <a:spcPts val="1200"/>
              </a:spcBef>
              <a:spcAft>
                <a:spcPts val="0"/>
              </a:spcAft>
              <a:buClr>
                <a:schemeClr val="dk1"/>
              </a:buClr>
              <a:buSzPts val="1300"/>
              <a:buChar char="●"/>
            </a:pPr>
            <a:r>
              <a:rPr b="1" lang="en" sz="1300">
                <a:solidFill>
                  <a:srgbClr val="188038"/>
                </a:solidFill>
                <a:highlight>
                  <a:srgbClr val="FFF2CC"/>
                </a:highlight>
                <a:latin typeface="Roboto Mono"/>
                <a:ea typeface="Roboto Mono"/>
                <a:cs typeface="Roboto Mono"/>
                <a:sym typeface="Roboto Mono"/>
              </a:rPr>
              <a:t>unshift()</a:t>
            </a:r>
            <a:r>
              <a:rPr b="1" lang="en" sz="1300">
                <a:solidFill>
                  <a:schemeClr val="dk1"/>
                </a:solidFill>
                <a:highlight>
                  <a:srgbClr val="FFF2CC"/>
                </a:highlight>
              </a:rPr>
              <a:t> agrega a alguien al principio de la fila.</a:t>
            </a:r>
            <a:endParaRPr b="1" sz="1300">
              <a:solidFill>
                <a:schemeClr val="dk1"/>
              </a:solidFill>
              <a:highlight>
                <a:srgbClr val="FFF2CC"/>
              </a:highlight>
            </a:endParaRPr>
          </a:p>
          <a:p>
            <a:pPr indent="-311150" lvl="0" marL="457200" rtl="0" algn="l">
              <a:lnSpc>
                <a:spcPct val="115000"/>
              </a:lnSpc>
              <a:spcBef>
                <a:spcPts val="0"/>
              </a:spcBef>
              <a:spcAft>
                <a:spcPts val="0"/>
              </a:spcAft>
              <a:buClr>
                <a:schemeClr val="dk1"/>
              </a:buClr>
              <a:buSzPts val="1300"/>
              <a:buChar char="●"/>
            </a:pPr>
            <a:r>
              <a:rPr b="1" lang="en" sz="1300">
                <a:solidFill>
                  <a:srgbClr val="188038"/>
                </a:solidFill>
                <a:highlight>
                  <a:srgbClr val="FFF2CC"/>
                </a:highlight>
                <a:latin typeface="Roboto Mono"/>
                <a:ea typeface="Roboto Mono"/>
                <a:cs typeface="Roboto Mono"/>
                <a:sym typeface="Roboto Mono"/>
              </a:rPr>
              <a:t>shift()</a:t>
            </a:r>
            <a:r>
              <a:rPr b="1" lang="en" sz="1300">
                <a:solidFill>
                  <a:schemeClr val="dk1"/>
                </a:solidFill>
                <a:highlight>
                  <a:srgbClr val="FFF2CC"/>
                </a:highlight>
              </a:rPr>
              <a:t> hace que la primera persona de la fila se retire.</a:t>
            </a:r>
            <a:endParaRPr b="1" sz="1300">
              <a:solidFill>
                <a:schemeClr val="dk1"/>
              </a:solidFill>
              <a:highlight>
                <a:srgbClr val="FFF2CC"/>
              </a:highlight>
            </a:endParaRPr>
          </a:p>
          <a:p>
            <a:pPr indent="-311150" lvl="0" marL="457200" rtl="0" algn="l">
              <a:lnSpc>
                <a:spcPct val="115000"/>
              </a:lnSpc>
              <a:spcBef>
                <a:spcPts val="0"/>
              </a:spcBef>
              <a:spcAft>
                <a:spcPts val="0"/>
              </a:spcAft>
              <a:buClr>
                <a:schemeClr val="dk1"/>
              </a:buClr>
              <a:buSzPts val="1300"/>
              <a:buChar char="●"/>
            </a:pPr>
            <a:r>
              <a:rPr b="1" lang="en" sz="1300">
                <a:solidFill>
                  <a:srgbClr val="188038"/>
                </a:solidFill>
                <a:highlight>
                  <a:srgbClr val="FFF2CC"/>
                </a:highlight>
                <a:latin typeface="Roboto Mono"/>
                <a:ea typeface="Roboto Mono"/>
                <a:cs typeface="Roboto Mono"/>
                <a:sym typeface="Roboto Mono"/>
              </a:rPr>
              <a:t>push()</a:t>
            </a:r>
            <a:r>
              <a:rPr b="1" lang="en" sz="1300">
                <a:solidFill>
                  <a:schemeClr val="dk1"/>
                </a:solidFill>
                <a:highlight>
                  <a:srgbClr val="FFF2CC"/>
                </a:highlight>
              </a:rPr>
              <a:t> agrega a alguien al final de la fila.</a:t>
            </a:r>
            <a:endParaRPr b="1" sz="1300">
              <a:solidFill>
                <a:schemeClr val="dk1"/>
              </a:solidFill>
              <a:highlight>
                <a:srgbClr val="FFF2CC"/>
              </a:highlight>
            </a:endParaRPr>
          </a:p>
          <a:p>
            <a:pPr indent="-311150" lvl="0" marL="457200" rtl="0" algn="l">
              <a:lnSpc>
                <a:spcPct val="115000"/>
              </a:lnSpc>
              <a:spcBef>
                <a:spcPts val="0"/>
              </a:spcBef>
              <a:spcAft>
                <a:spcPts val="0"/>
              </a:spcAft>
              <a:buClr>
                <a:schemeClr val="dk1"/>
              </a:buClr>
              <a:buSzPts val="1300"/>
              <a:buChar char="●"/>
            </a:pPr>
            <a:r>
              <a:rPr b="1" lang="en" sz="1300">
                <a:solidFill>
                  <a:srgbClr val="188038"/>
                </a:solidFill>
                <a:highlight>
                  <a:srgbClr val="FFF2CC"/>
                </a:highlight>
                <a:latin typeface="Roboto Mono"/>
                <a:ea typeface="Roboto Mono"/>
                <a:cs typeface="Roboto Mono"/>
                <a:sym typeface="Roboto Mono"/>
              </a:rPr>
              <a:t>pop()</a:t>
            </a:r>
            <a:r>
              <a:rPr b="1" lang="en" sz="1300">
                <a:solidFill>
                  <a:schemeClr val="dk1"/>
                </a:solidFill>
                <a:highlight>
                  <a:srgbClr val="FFF2CC"/>
                </a:highlight>
              </a:rPr>
              <a:t> hace que la última persona de la fila se retire.</a:t>
            </a:r>
            <a:endParaRPr b="1" sz="1300">
              <a:solidFill>
                <a:schemeClr val="dk1"/>
              </a:solidFill>
              <a:highlight>
                <a:srgbClr val="FFF2CC"/>
              </a:highlight>
            </a:endParaRPr>
          </a:p>
          <a:p>
            <a:pPr indent="-311150" lvl="0" marL="457200" rtl="0" algn="l">
              <a:lnSpc>
                <a:spcPct val="115000"/>
              </a:lnSpc>
              <a:spcBef>
                <a:spcPts val="0"/>
              </a:spcBef>
              <a:spcAft>
                <a:spcPts val="0"/>
              </a:spcAft>
              <a:buClr>
                <a:schemeClr val="dk1"/>
              </a:buClr>
              <a:buSzPts val="1300"/>
              <a:buChar char="●"/>
            </a:pPr>
            <a:r>
              <a:rPr b="1" lang="en" sz="1300">
                <a:solidFill>
                  <a:srgbClr val="188038"/>
                </a:solidFill>
                <a:highlight>
                  <a:srgbClr val="FFF2CC"/>
                </a:highlight>
                <a:latin typeface="Roboto Mono"/>
                <a:ea typeface="Roboto Mono"/>
                <a:cs typeface="Roboto Mono"/>
                <a:sym typeface="Roboto Mono"/>
              </a:rPr>
              <a:t>length</a:t>
            </a:r>
            <a:r>
              <a:rPr b="1" lang="en" sz="1300">
                <a:solidFill>
                  <a:schemeClr val="dk1"/>
                </a:solidFill>
                <a:highlight>
                  <a:srgbClr val="FFF2CC"/>
                </a:highlight>
              </a:rPr>
              <a:t>: Devuelve la longitud (número de elementos) de un arreglo.</a:t>
            </a:r>
            <a:endParaRPr b="1" sz="1300">
              <a:solidFill>
                <a:schemeClr val="dk1"/>
              </a:solidFill>
              <a:highlight>
                <a:srgbClr val="FFF2CC"/>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